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449" r:id="rId3"/>
    <p:sldId id="450" r:id="rId4"/>
    <p:sldId id="405" r:id="rId5"/>
    <p:sldId id="454" r:id="rId6"/>
    <p:sldId id="404" r:id="rId7"/>
    <p:sldId id="407" r:id="rId8"/>
    <p:sldId id="408" r:id="rId9"/>
    <p:sldId id="451" r:id="rId10"/>
    <p:sldId id="410" r:id="rId11"/>
    <p:sldId id="440" r:id="rId12"/>
    <p:sldId id="452" r:id="rId13"/>
    <p:sldId id="413" r:id="rId14"/>
    <p:sldId id="414" r:id="rId15"/>
    <p:sldId id="415" r:id="rId16"/>
    <p:sldId id="416" r:id="rId17"/>
    <p:sldId id="417" r:id="rId18"/>
    <p:sldId id="419" r:id="rId19"/>
    <p:sldId id="420" r:id="rId20"/>
    <p:sldId id="447" r:id="rId21"/>
    <p:sldId id="276" r:id="rId22"/>
    <p:sldId id="453"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0432FF"/>
    <a:srgbClr val="FF2F92"/>
    <a:srgbClr val="FD5A80"/>
    <a:srgbClr val="941100"/>
    <a:srgbClr val="FF7E79"/>
    <a:srgbClr val="FFFC00"/>
    <a:srgbClr val="FFFD78"/>
    <a:srgbClr val="0096FF"/>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14" autoAdjust="0"/>
    <p:restoredTop sz="85124"/>
  </p:normalViewPr>
  <p:slideViewPr>
    <p:cSldViewPr snapToGrid="0">
      <p:cViewPr varScale="1">
        <p:scale>
          <a:sx n="107" d="100"/>
          <a:sy n="107" d="100"/>
        </p:scale>
        <p:origin x="1176" y="160"/>
      </p:cViewPr>
      <p:guideLst>
        <p:guide orient="horz" pos="2160"/>
        <p:guide pos="3840"/>
      </p:guideLst>
    </p:cSldViewPr>
  </p:slideViewPr>
  <p:outlineViewPr>
    <p:cViewPr>
      <p:scale>
        <a:sx n="33" d="100"/>
        <a:sy n="33" d="100"/>
      </p:scale>
      <p:origin x="0" y="-520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8F2D7-AF18-4F64-9DE6-EA47F176F6F6}" type="datetimeFigureOut">
              <a:rPr lang="zh-CN" altLang="en-US" smtClean="0"/>
              <a:t>2024/1/7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C73C9-98E1-48B5-A1E6-B2EDF40BC73A}" type="slidenum">
              <a:rPr lang="zh-CN" altLang="en-US" smtClean="0"/>
              <a:t>‹#›</a:t>
            </a:fld>
            <a:endParaRPr lang="zh-CN" altLang="en-US"/>
          </a:p>
        </p:txBody>
      </p:sp>
    </p:spTree>
    <p:extLst>
      <p:ext uri="{BB962C8B-B14F-4D97-AF65-F5344CB8AC3E}">
        <p14:creationId xmlns:p14="http://schemas.microsoft.com/office/powerpoint/2010/main" val="12149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link.zhihu.com/?target=https://zh.wikipedia.org/wiki/%E8%BF%87%E6%B8%A1%E9%87%91%E5%B1%9E" TargetMode="External"/><Relationship Id="rId13" Type="http://schemas.openxmlformats.org/officeDocument/2006/relationships/hyperlink" Target="https://link.zhihu.com/?target=https://zh.wikipedia.org/wiki/%E8%9B%8B%E7%99%BD%E8%B4%A8" TargetMode="External"/><Relationship Id="rId3" Type="http://schemas.openxmlformats.org/officeDocument/2006/relationships/hyperlink" Target="https://link.zhihu.com/?target=https://zh.wikipedia.org/wiki/%E5%9F%BA%E5%9B%A0" TargetMode="External"/><Relationship Id="rId7" Type="http://schemas.openxmlformats.org/officeDocument/2006/relationships/hyperlink" Target="https://link.zhihu.com/?target=https://zh.wikipedia.org/wiki/%E9%93%81" TargetMode="External"/><Relationship Id="rId12" Type="http://schemas.openxmlformats.org/officeDocument/2006/relationships/hyperlink" Target="https://link.zhihu.com/?target=https://zh.wikipedia.org/wiki/%E9%85%B6"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link.zhihu.com/?target=https://zh.wikipedia.org/wiki/%E8%BE%85%E5%9B%A0%E5%AD%90" TargetMode="External"/><Relationship Id="rId11" Type="http://schemas.openxmlformats.org/officeDocument/2006/relationships/hyperlink" Target="https://link.zhihu.com/?target=https://zh.wikipedia.org/wiki/%E6%A0%B8%E7%B3%96%E4%BD%93" TargetMode="External"/><Relationship Id="rId5" Type="http://schemas.openxmlformats.org/officeDocument/2006/relationships/hyperlink" Target="https://link.zhihu.com/?target=https://zh.wikipedia.org/wiki/%E4%BC%8D%E5%BE%B7%EF%BC%8D%E9%9A%86%E9%81%94%E7%88%BE%E4%BB%A3%E8%AC%9D%E9%80%94%E5%BE%91" TargetMode="External"/><Relationship Id="rId10" Type="http://schemas.openxmlformats.org/officeDocument/2006/relationships/hyperlink" Target="https://link.zhihu.com/?target=https://zh.wikipedia.org/wiki/%E8%BD%89%E9%81%8BRNA" TargetMode="External"/><Relationship Id="rId4" Type="http://schemas.openxmlformats.org/officeDocument/2006/relationships/hyperlink" Target="https://link.zhihu.com/?target=https://zh.wikipedia.org/wiki/%E5%8E%8C%E6%B0%A7%E7%94%9F%E7%89%A9" TargetMode="External"/><Relationship Id="rId9" Type="http://schemas.openxmlformats.org/officeDocument/2006/relationships/hyperlink" Target="https://link.zhihu.com/?target=https://zh.wikipedia.org/wiki/%E4%BF%A1%E4%BD%BFRNA" TargetMode="External"/><Relationship Id="rId14" Type="http://schemas.openxmlformats.org/officeDocument/2006/relationships/hyperlink" Target="https://link.zhihu.com/?target=https://zh.wikipedia.org/wiki/%E6%B5%B7%E5%BA%95%E7%86%B1%E6%B3%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1</a:t>
            </a:fld>
            <a:endParaRPr lang="zh-CN" altLang="en-US"/>
          </a:p>
        </p:txBody>
      </p:sp>
    </p:spTree>
    <p:extLst>
      <p:ext uri="{BB962C8B-B14F-4D97-AF65-F5344CB8AC3E}">
        <p14:creationId xmlns:p14="http://schemas.microsoft.com/office/powerpoint/2010/main" val="3728264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Pterin</a:t>
            </a:r>
            <a:r>
              <a:rPr lang="en-US" dirty="0"/>
              <a:t> showed a decreasing trend in the estuary, and the flood period &gt; dry period</a:t>
            </a:r>
            <a:r>
              <a:rPr lang="en-US" altLang="zh-CN" dirty="0"/>
              <a:t>.</a:t>
            </a:r>
            <a:r>
              <a:rPr lang="zh-CN" altLang="en-US" dirty="0"/>
              <a:t> </a:t>
            </a:r>
            <a:r>
              <a:rPr lang="en-US" dirty="0"/>
              <a:t>The bottom layer of the water harvest period showed that all </a:t>
            </a:r>
            <a:r>
              <a:rPr lang="en-US" dirty="0" err="1"/>
              <a:t>pterin</a:t>
            </a:r>
            <a:r>
              <a:rPr lang="en-US" dirty="0"/>
              <a:t> concentrations were the highest</a:t>
            </a:r>
          </a:p>
          <a:p>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13</a:t>
            </a:fld>
            <a:endParaRPr lang="zh-CN" altLang="en-US"/>
          </a:p>
        </p:txBody>
      </p:sp>
    </p:spTree>
    <p:extLst>
      <p:ext uri="{BB962C8B-B14F-4D97-AF65-F5344CB8AC3E}">
        <p14:creationId xmlns:p14="http://schemas.microsoft.com/office/powerpoint/2010/main" val="440346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通过分析</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和生源蝶呤的线性关系，结果显示丰水期无论表层还是底层，所有蝶呤均和</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浓度表现为极显著正相关；</a:t>
            </a:r>
            <a:r>
              <a:rPr lang="en-US" altLang="zh-CN" sz="1200" kern="1200" dirty="0">
                <a:solidFill>
                  <a:schemeClr val="tx1"/>
                </a:solidFill>
                <a:effectLst/>
                <a:latin typeface="+mn-lt"/>
                <a:ea typeface="+mn-ea"/>
                <a:cs typeface="+mn-cs"/>
              </a:rPr>
              <a:t>【2】</a:t>
            </a:r>
            <a:r>
              <a:rPr lang="ja-JP" altLang="en-US" sz="1200"/>
              <a:t>生物蝶呤在枯水期</a:t>
            </a:r>
            <a:r>
              <a:rPr lang="en-US" altLang="zh-CN" sz="1200" dirty="0"/>
              <a:t>XMB</a:t>
            </a:r>
            <a:r>
              <a:rPr lang="ja-JP" altLang="en-US" sz="1200"/>
              <a:t>表现高值</a:t>
            </a:r>
            <a:r>
              <a:rPr lang="zh-CN" altLang="en-US" sz="1200" dirty="0"/>
              <a:t>，</a:t>
            </a:r>
            <a:r>
              <a:rPr lang="ja-JP" altLang="en-US" sz="1200"/>
              <a:t>对应低</a:t>
            </a:r>
            <a:r>
              <a:rPr lang="en-US" altLang="ja-JP" sz="1200" dirty="0" err="1"/>
              <a:t>Chl</a:t>
            </a:r>
            <a:r>
              <a:rPr lang="en-US" altLang="zh-CN" sz="1200" dirty="0"/>
              <a:t>-</a:t>
            </a:r>
            <a:r>
              <a:rPr lang="en-US" altLang="ja-JP" sz="1200" dirty="0"/>
              <a:t>a</a:t>
            </a:r>
            <a:r>
              <a:rPr lang="ja-JP" altLang="en-US" sz="1200"/>
              <a:t>值</a:t>
            </a:r>
            <a:r>
              <a:rPr lang="zh-CN" altLang="en-US" sz="1200" kern="1200" dirty="0">
                <a:solidFill>
                  <a:schemeClr val="tx1"/>
                </a:solidFill>
                <a:effectLst/>
                <a:latin typeface="+mn-lt"/>
                <a:ea typeface="+mn-ea"/>
                <a:cs typeface="+mn-cs"/>
              </a:rPr>
              <a:t>；推测由于枯水期生产力整体降低，而细菌等异养生物成为生源蝶呤的重要来源。</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在夏季丰水期表底层蝶呤含量间均无显著性差异，而在秋季枯水期蝶呤间差异性表底各有不同</a:t>
            </a:r>
            <a:r>
              <a:rPr lang="en-US" dirty="0">
                <a:effectLst/>
              </a:rPr>
              <a:t> </a:t>
            </a:r>
            <a:r>
              <a:rPr lang="zh-CN" altLang="en-US" sz="1200" kern="1200" dirty="0">
                <a:solidFill>
                  <a:schemeClr val="tx1"/>
                </a:solidFill>
                <a:effectLst/>
                <a:latin typeface="+mn-lt"/>
                <a:ea typeface="+mn-ea"/>
                <a:cs typeface="+mn-cs"/>
              </a:rPr>
              <a:t>。夏季丰水期生源蝶呤浓度高低为：</a:t>
            </a:r>
            <a:r>
              <a:rPr lang="en-US" sz="1200" kern="1200" dirty="0">
                <a:solidFill>
                  <a:schemeClr val="tx1"/>
                </a:solidFill>
                <a:effectLst/>
                <a:latin typeface="+mn-lt"/>
                <a:ea typeface="+mn-ea"/>
                <a:cs typeface="+mn-cs"/>
              </a:rPr>
              <a:t>IP &gt; NP &gt; DNP &gt; BP</a:t>
            </a:r>
            <a:r>
              <a:rPr lang="zh-CN" altLang="en-US" sz="1200" kern="1200" dirty="0">
                <a:solidFill>
                  <a:schemeClr val="tx1"/>
                </a:solidFill>
                <a:effectLst/>
                <a:latin typeface="+mn-lt"/>
                <a:ea typeface="+mn-ea"/>
                <a:cs typeface="+mn-cs"/>
              </a:rPr>
              <a:t>，秋季枯水期浓度整体降低，高低顺序表现为：</a:t>
            </a:r>
            <a:r>
              <a:rPr lang="en-US" sz="1200" kern="1200" dirty="0">
                <a:solidFill>
                  <a:schemeClr val="tx1"/>
                </a:solidFill>
                <a:effectLst/>
                <a:latin typeface="+mn-lt"/>
                <a:ea typeface="+mn-ea"/>
                <a:cs typeface="+mn-cs"/>
              </a:rPr>
              <a:t>BP</a:t>
            </a:r>
            <a:r>
              <a:rPr lang="zh-CN"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IP &gt; NP &gt; DNP</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PCA</a:t>
            </a:r>
            <a:r>
              <a:rPr lang="zh-CN" altLang="en-US" sz="1200" kern="1200" dirty="0">
                <a:solidFill>
                  <a:schemeClr val="tx1"/>
                </a:solidFill>
                <a:effectLst/>
                <a:latin typeface="+mn-lt"/>
                <a:ea typeface="+mn-ea"/>
                <a:cs typeface="+mn-cs"/>
              </a:rPr>
              <a:t>结果表明丰水期异黄蝶呤与环境因子表现为显著正相关，枯水期新蝶呤与二氢新蝶呤与环境因子呈显著正相关</a:t>
            </a:r>
            <a:r>
              <a:rPr lang="en-US" dirty="0">
                <a:effectLst/>
              </a:rPr>
              <a:t> </a:t>
            </a:r>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14</a:t>
            </a:fld>
            <a:endParaRPr lang="zh-CN" altLang="en-US"/>
          </a:p>
        </p:txBody>
      </p:sp>
    </p:spTree>
    <p:extLst>
      <p:ext uri="{BB962C8B-B14F-4D97-AF65-F5344CB8AC3E}">
        <p14:creationId xmlns:p14="http://schemas.microsoft.com/office/powerpoint/2010/main" val="1004697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a:latin typeface="Times New Roman" panose="02020603050405020304" pitchFamily="18" charset="0"/>
                <a:ea typeface="+mn-ea"/>
                <a:cs typeface="Times New Roman" panose="02020603050405020304" pitchFamily="18" charset="0"/>
              </a:rPr>
              <a:t>沉积物中蝶呤分布中</a:t>
            </a:r>
            <a:r>
              <a:rPr lang="zh-CN" altLang="en-US" dirty="0">
                <a:latin typeface="Times New Roman" panose="02020603050405020304" pitchFamily="18" charset="0"/>
                <a:ea typeface="+mn-ea"/>
                <a:cs typeface="Times New Roman" panose="02020603050405020304" pitchFamily="18" charset="0"/>
              </a:rPr>
              <a:t>，</a:t>
            </a:r>
            <a:r>
              <a:rPr lang="zh-CN" altLang="en-US" sz="1200" kern="1200" dirty="0">
                <a:solidFill>
                  <a:schemeClr val="tx1"/>
                </a:solidFill>
                <a:effectLst/>
                <a:latin typeface="+mn-lt"/>
                <a:ea typeface="+mn-ea"/>
                <a:cs typeface="+mn-cs"/>
              </a:rPr>
              <a:t>沉积物中生源蝶呤平的均浓度要高于其孔隙水中的蝶呤浓度</a:t>
            </a:r>
            <a:r>
              <a:rPr lang="zh-CN" altLang="en-US" dirty="0">
                <a:effectLst/>
              </a:rPr>
              <a:t>。</a:t>
            </a:r>
            <a:r>
              <a:rPr lang="ja-JP" altLang="en-US">
                <a:effectLst/>
              </a:rPr>
              <a:t>河口表现为两端高</a:t>
            </a:r>
            <a:r>
              <a:rPr lang="zh-CN" altLang="en-US" dirty="0">
                <a:effectLst/>
              </a:rPr>
              <a:t>，</a:t>
            </a:r>
            <a:r>
              <a:rPr lang="ja-JP" altLang="en-US">
                <a:effectLst/>
              </a:rPr>
              <a:t>中间低</a:t>
            </a:r>
            <a:r>
              <a:rPr lang="zh-CN" altLang="en-US" dirty="0">
                <a:effectLst/>
              </a:rPr>
              <a:t>。</a:t>
            </a:r>
            <a:r>
              <a:rPr lang="ja-JP" altLang="en-US">
                <a:effectLst/>
              </a:rPr>
              <a:t>春季</a:t>
            </a:r>
            <a:r>
              <a:rPr lang="en-US" altLang="ja-JP" dirty="0">
                <a:effectLst/>
              </a:rPr>
              <a:t>XMB</a:t>
            </a:r>
            <a:r>
              <a:rPr lang="ja-JP" altLang="en-US">
                <a:effectLst/>
              </a:rPr>
              <a:t>的蝶呤高值与藻华爆发有关</a:t>
            </a:r>
            <a:r>
              <a:rPr lang="zh-CN" altLang="en-US" dirty="0">
                <a:effectLst/>
              </a:rPr>
              <a:t>。</a:t>
            </a:r>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15</a:t>
            </a:fld>
            <a:endParaRPr lang="zh-CN" altLang="en-US"/>
          </a:p>
        </p:txBody>
      </p:sp>
    </p:spTree>
    <p:extLst>
      <p:ext uri="{BB962C8B-B14F-4D97-AF65-F5344CB8AC3E}">
        <p14:creationId xmlns:p14="http://schemas.microsoft.com/office/powerpoint/2010/main" val="2016029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所有季节沉积物蝶呤浓度大小顺序均表现为：</a:t>
            </a:r>
            <a:r>
              <a:rPr lang="en-US" sz="1200" kern="1200" dirty="0">
                <a:solidFill>
                  <a:schemeClr val="tx1"/>
                </a:solidFill>
                <a:effectLst/>
                <a:latin typeface="+mn-lt"/>
                <a:ea typeface="+mn-ea"/>
                <a:cs typeface="+mn-cs"/>
              </a:rPr>
              <a:t>DNP &gt; NP &gt; BP</a:t>
            </a:r>
            <a:r>
              <a:rPr lang="zh-CN"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IP</a:t>
            </a:r>
            <a:r>
              <a:rPr lang="zh-CN" altLang="en-US" sz="1200" kern="1200" dirty="0">
                <a:solidFill>
                  <a:schemeClr val="tx1"/>
                </a:solidFill>
                <a:effectLst/>
                <a:latin typeface="+mn-lt"/>
                <a:ea typeface="+mn-ea"/>
                <a:cs typeface="+mn-cs"/>
              </a:rPr>
              <a:t>。</a:t>
            </a:r>
            <a:r>
              <a:rPr lang="ja-JP" altLang="en-US" sz="1200" kern="1200">
                <a:solidFill>
                  <a:schemeClr val="tx1"/>
                </a:solidFill>
                <a:effectLst/>
                <a:latin typeface="+mn-lt"/>
                <a:ea typeface="+mn-ea"/>
                <a:cs typeface="+mn-cs"/>
              </a:rPr>
              <a:t>还原型</a:t>
            </a:r>
            <a:r>
              <a:rPr lang="zh-CN" altLang="en-US" sz="1200" kern="1200" dirty="0">
                <a:solidFill>
                  <a:schemeClr val="tx1"/>
                </a:solidFill>
                <a:effectLst/>
                <a:latin typeface="+mn-lt"/>
                <a:ea typeface="+mn-ea"/>
                <a:cs typeface="+mn-cs"/>
              </a:rPr>
              <a:t>二氢新蝶呤（</a:t>
            </a:r>
            <a:r>
              <a:rPr lang="en-US" sz="1200" kern="1200" dirty="0">
                <a:solidFill>
                  <a:schemeClr val="tx1"/>
                </a:solidFill>
                <a:effectLst/>
                <a:latin typeface="+mn-lt"/>
                <a:ea typeface="+mn-ea"/>
                <a:cs typeface="+mn-cs"/>
              </a:rPr>
              <a:t>44-60.8 nmol kg</a:t>
            </a:r>
            <a:r>
              <a:rPr lang="en-US" sz="1200" kern="1200" baseline="300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）总量总体比生物蝶呤（</a:t>
            </a:r>
            <a:r>
              <a:rPr lang="en-US" sz="1200" kern="1200" dirty="0">
                <a:solidFill>
                  <a:schemeClr val="tx1"/>
                </a:solidFill>
                <a:effectLst/>
                <a:latin typeface="+mn-lt"/>
                <a:ea typeface="+mn-ea"/>
                <a:cs typeface="+mn-cs"/>
              </a:rPr>
              <a:t>5.0-9.5 nmol kg</a:t>
            </a:r>
            <a:r>
              <a:rPr lang="en-US" sz="1200" kern="1200" baseline="300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）要高一个数量级，新蝶呤和二氢新蝶呤的含量比例变化可以指征水体或沉积物的氧化还原状态</a:t>
            </a:r>
            <a:r>
              <a:rPr lang="en-US" dirty="0">
                <a:effectLst/>
              </a:rPr>
              <a:t> </a:t>
            </a:r>
            <a:r>
              <a:rPr lang="zh-CN" altLang="en-US" dirty="0">
                <a:effectLst/>
              </a:rPr>
              <a:t>。</a:t>
            </a:r>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16</a:t>
            </a:fld>
            <a:endParaRPr lang="zh-CN" altLang="en-US"/>
          </a:p>
        </p:txBody>
      </p:sp>
    </p:spTree>
    <p:extLst>
      <p:ext uri="{BB962C8B-B14F-4D97-AF65-F5344CB8AC3E}">
        <p14:creationId xmlns:p14="http://schemas.microsoft.com/office/powerpoint/2010/main" val="1003298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contents of sediment C and N were high in the upper reaches of the estuary. TOC and TN were significantly positively correlated</a:t>
            </a:r>
            <a:r>
              <a:rPr lang="en-US" altLang="zh-CN" dirty="0"/>
              <a:t>.</a:t>
            </a:r>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18</a:t>
            </a:fld>
            <a:endParaRPr lang="zh-CN" altLang="en-US"/>
          </a:p>
        </p:txBody>
      </p:sp>
    </p:spTree>
    <p:extLst>
      <p:ext uri="{BB962C8B-B14F-4D97-AF65-F5344CB8AC3E}">
        <p14:creationId xmlns:p14="http://schemas.microsoft.com/office/powerpoint/2010/main" val="1368067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20</a:t>
            </a:fld>
            <a:endParaRPr lang="zh-CN" altLang="en-US"/>
          </a:p>
        </p:txBody>
      </p:sp>
    </p:spTree>
    <p:extLst>
      <p:ext uri="{BB962C8B-B14F-4D97-AF65-F5344CB8AC3E}">
        <p14:creationId xmlns:p14="http://schemas.microsoft.com/office/powerpoint/2010/main" val="147201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21</a:t>
            </a:fld>
            <a:endParaRPr lang="zh-CN" altLang="en-US"/>
          </a:p>
        </p:txBody>
      </p:sp>
    </p:spTree>
    <p:extLst>
      <p:ext uri="{BB962C8B-B14F-4D97-AF65-F5344CB8AC3E}">
        <p14:creationId xmlns:p14="http://schemas.microsoft.com/office/powerpoint/2010/main" val="175225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2</a:t>
            </a:fld>
            <a:endParaRPr lang="zh-CN" altLang="en-US"/>
          </a:p>
        </p:txBody>
      </p:sp>
    </p:spTree>
    <p:extLst>
      <p:ext uri="{BB962C8B-B14F-4D97-AF65-F5344CB8AC3E}">
        <p14:creationId xmlns:p14="http://schemas.microsoft.com/office/powerpoint/2010/main" val="394699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1200" dirty="0">
                <a:solidFill>
                  <a:schemeClr val="tx1"/>
                </a:solidFill>
                <a:effectLst/>
                <a:latin typeface="+mn-lt"/>
                <a:ea typeface="+mn-ea"/>
                <a:cs typeface="+mn-cs"/>
              </a:rPr>
              <a:t>2016</a:t>
            </a:r>
            <a:r>
              <a:rPr lang="ja-JP" altLang="en-US" sz="1200" b="0" i="0" kern="1200">
                <a:solidFill>
                  <a:schemeClr val="tx1"/>
                </a:solidFill>
                <a:effectLst/>
                <a:latin typeface="+mn-lt"/>
                <a:ea typeface="+mn-ea"/>
                <a:cs typeface="+mn-cs"/>
              </a:rPr>
              <a:t>年，确认了可能存在于</a:t>
            </a:r>
            <a:r>
              <a:rPr lang="en-US" sz="1200" b="0" i="0" kern="1200" dirty="0">
                <a:solidFill>
                  <a:schemeClr val="tx1"/>
                </a:solidFill>
                <a:effectLst/>
                <a:latin typeface="+mn-lt"/>
                <a:ea typeface="+mn-ea"/>
                <a:cs typeface="+mn-cs"/>
              </a:rPr>
              <a:t>LUCA</a:t>
            </a:r>
            <a:r>
              <a:rPr lang="ja-JP" altLang="en-US" sz="1200" b="0" i="0" kern="1200">
                <a:solidFill>
                  <a:schemeClr val="tx1"/>
                </a:solidFill>
                <a:effectLst/>
                <a:latin typeface="+mn-lt"/>
                <a:ea typeface="+mn-ea"/>
                <a:cs typeface="+mn-cs"/>
              </a:rPr>
              <a:t>中的</a:t>
            </a:r>
            <a:r>
              <a:rPr lang="en-US" altLang="ja-JP" sz="1200" b="0" i="0" kern="1200" dirty="0">
                <a:solidFill>
                  <a:schemeClr val="tx1"/>
                </a:solidFill>
                <a:effectLst/>
                <a:latin typeface="+mn-lt"/>
                <a:ea typeface="+mn-ea"/>
                <a:cs typeface="+mn-cs"/>
              </a:rPr>
              <a:t>355</a:t>
            </a:r>
            <a:r>
              <a:rPr lang="ja-JP" altLang="en-US" sz="1200" b="0" i="0" kern="1200">
                <a:solidFill>
                  <a:schemeClr val="tx1"/>
                </a:solidFill>
                <a:effectLst/>
                <a:latin typeface="+mn-lt"/>
                <a:ea typeface="+mn-ea"/>
                <a:cs typeface="+mn-cs"/>
              </a:rPr>
              <a:t>个</a:t>
            </a:r>
            <a:r>
              <a:rPr lang="ja-JP" altLang="en-US" sz="1200" b="0" i="0" u="none" strike="noStrike" kern="1200">
                <a:solidFill>
                  <a:schemeClr val="tx1"/>
                </a:solidFill>
                <a:effectLst/>
                <a:latin typeface="+mn-lt"/>
                <a:ea typeface="+mn-ea"/>
                <a:cs typeface="+mn-cs"/>
                <a:hlinkClick r:id="rId3"/>
              </a:rPr>
              <a:t>基因</a:t>
            </a:r>
            <a:r>
              <a:rPr lang="ja-JP" altLang="en-US" sz="1200" b="0" i="0" kern="1200">
                <a:solidFill>
                  <a:schemeClr val="tx1"/>
                </a:solidFill>
                <a:effectLst/>
                <a:latin typeface="+mn-lt"/>
                <a:ea typeface="+mn-ea"/>
                <a:cs typeface="+mn-cs"/>
              </a:rPr>
              <a:t>。一共测序了来自细菌和古菌的</a:t>
            </a:r>
            <a:r>
              <a:rPr lang="en-US" altLang="ja-JP" sz="1200" b="0" i="0" kern="1200" dirty="0">
                <a:solidFill>
                  <a:schemeClr val="tx1"/>
                </a:solidFill>
                <a:effectLst/>
                <a:latin typeface="+mn-lt"/>
                <a:ea typeface="+mn-ea"/>
                <a:cs typeface="+mn-cs"/>
              </a:rPr>
              <a:t>610</a:t>
            </a:r>
            <a:r>
              <a:rPr lang="ja-JP" altLang="en-US" sz="1200" b="0" i="0" kern="1200">
                <a:solidFill>
                  <a:schemeClr val="tx1"/>
                </a:solidFill>
                <a:effectLst/>
                <a:latin typeface="+mn-lt"/>
                <a:ea typeface="+mn-ea"/>
                <a:cs typeface="+mn-cs"/>
              </a:rPr>
              <a:t>万组原核生物基因，从</a:t>
            </a:r>
            <a:r>
              <a:rPr lang="en-US" altLang="ja-JP" sz="1200" b="0" i="0" kern="1200" dirty="0">
                <a:solidFill>
                  <a:schemeClr val="tx1"/>
                </a:solidFill>
                <a:effectLst/>
                <a:latin typeface="+mn-lt"/>
                <a:ea typeface="+mn-ea"/>
                <a:cs typeface="+mn-cs"/>
              </a:rPr>
              <a:t>286,514</a:t>
            </a:r>
            <a:r>
              <a:rPr lang="ja-JP" altLang="en-US" sz="1200" b="0" i="0" kern="1200">
                <a:solidFill>
                  <a:schemeClr val="tx1"/>
                </a:solidFill>
                <a:effectLst/>
                <a:latin typeface="+mn-lt"/>
                <a:ea typeface="+mn-ea"/>
                <a:cs typeface="+mn-cs"/>
              </a:rPr>
              <a:t>个蛋白簇中确定了</a:t>
            </a:r>
            <a:r>
              <a:rPr lang="en-US" altLang="ja-JP" sz="1200" b="0" i="0" kern="1200" dirty="0">
                <a:solidFill>
                  <a:schemeClr val="tx1"/>
                </a:solidFill>
                <a:effectLst/>
                <a:latin typeface="+mn-lt"/>
                <a:ea typeface="+mn-ea"/>
                <a:cs typeface="+mn-cs"/>
              </a:rPr>
              <a:t>355</a:t>
            </a:r>
            <a:r>
              <a:rPr lang="ja-JP" altLang="en-US" sz="1200" b="0" i="0" kern="1200">
                <a:solidFill>
                  <a:schemeClr val="tx1"/>
                </a:solidFill>
                <a:effectLst/>
                <a:latin typeface="+mn-lt"/>
                <a:ea typeface="+mn-ea"/>
                <a:cs typeface="+mn-cs"/>
              </a:rPr>
              <a:t>个可能存在于</a:t>
            </a:r>
            <a:r>
              <a:rPr lang="en-US" sz="1200" b="0" i="0" kern="1200" dirty="0">
                <a:solidFill>
                  <a:schemeClr val="tx1"/>
                </a:solidFill>
                <a:effectLst/>
                <a:latin typeface="+mn-lt"/>
                <a:ea typeface="+mn-ea"/>
                <a:cs typeface="+mn-cs"/>
              </a:rPr>
              <a:t>LUCA</a:t>
            </a:r>
            <a:r>
              <a:rPr lang="ja-JP" altLang="en-US" sz="1200" b="0" i="0" kern="1200">
                <a:solidFill>
                  <a:schemeClr val="tx1"/>
                </a:solidFill>
                <a:effectLst/>
                <a:latin typeface="+mn-lt"/>
                <a:ea typeface="+mn-ea"/>
                <a:cs typeface="+mn-cs"/>
              </a:rPr>
              <a:t>的蛋白簇。研究结果表明</a:t>
            </a:r>
            <a:r>
              <a:rPr lang="en-US" sz="1200" b="0" i="0" kern="1200" dirty="0">
                <a:solidFill>
                  <a:schemeClr val="tx1"/>
                </a:solidFill>
                <a:effectLst/>
                <a:latin typeface="+mn-lt"/>
                <a:ea typeface="+mn-ea"/>
                <a:cs typeface="+mn-cs"/>
              </a:rPr>
              <a:t>LUCA</a:t>
            </a:r>
            <a:r>
              <a:rPr lang="ja-JP" altLang="en-US" sz="1200" b="0" i="0" kern="1200">
                <a:solidFill>
                  <a:schemeClr val="tx1"/>
                </a:solidFill>
                <a:effectLst/>
                <a:latin typeface="+mn-lt"/>
                <a:ea typeface="+mn-ea"/>
                <a:cs typeface="+mn-cs"/>
              </a:rPr>
              <a:t>是嗜热</a:t>
            </a:r>
            <a:r>
              <a:rPr lang="ja-JP" altLang="en-US" sz="1200" b="0" i="0" u="none" strike="noStrike" kern="1200">
                <a:solidFill>
                  <a:schemeClr val="tx1"/>
                </a:solidFill>
                <a:effectLst/>
                <a:latin typeface="+mn-lt"/>
                <a:ea typeface="+mn-ea"/>
                <a:cs typeface="+mn-cs"/>
                <a:hlinkClick r:id="rId4"/>
              </a:rPr>
              <a:t>厌氧生物</a:t>
            </a:r>
            <a:r>
              <a:rPr lang="ja-JP" altLang="en-US" sz="1200" b="0" i="0" kern="1200">
                <a:solidFill>
                  <a:schemeClr val="tx1"/>
                </a:solidFill>
                <a:effectLst/>
                <a:latin typeface="+mn-lt"/>
                <a:ea typeface="+mn-ea"/>
                <a:cs typeface="+mn-cs"/>
              </a:rPr>
              <a:t>，具有</a:t>
            </a:r>
            <a:r>
              <a:rPr lang="ja-JP" altLang="en-US" sz="1200" b="0" i="0" u="none" strike="noStrike" kern="1200">
                <a:solidFill>
                  <a:schemeClr val="tx1"/>
                </a:solidFill>
                <a:effectLst/>
                <a:latin typeface="+mn-lt"/>
                <a:ea typeface="+mn-ea"/>
                <a:cs typeface="+mn-cs"/>
                <a:hlinkClick r:id="rId5"/>
              </a:rPr>
              <a:t>伍德－隆达尔代谢途径</a:t>
            </a:r>
            <a:r>
              <a:rPr lang="ja-JP" altLang="en-US" sz="1200" b="0" i="0" kern="1200">
                <a:solidFill>
                  <a:schemeClr val="tx1"/>
                </a:solidFill>
                <a:effectLst/>
                <a:latin typeface="+mn-lt"/>
                <a:ea typeface="+mn-ea"/>
                <a:cs typeface="+mn-cs"/>
              </a:rPr>
              <a:t>，可以固氮、固碳。其</a:t>
            </a:r>
            <a:r>
              <a:rPr lang="ja-JP" altLang="en-US" sz="1200" b="0" i="0" u="none" strike="noStrike" kern="1200">
                <a:solidFill>
                  <a:schemeClr val="tx1"/>
                </a:solidFill>
                <a:effectLst/>
                <a:latin typeface="+mn-lt"/>
                <a:ea typeface="+mn-ea"/>
                <a:cs typeface="+mn-cs"/>
                <a:hlinkClick r:id="rId6"/>
              </a:rPr>
              <a:t>辅因子</a:t>
            </a:r>
            <a:r>
              <a:rPr lang="ja-JP" altLang="en-US" sz="1200" b="0" i="0" kern="1200">
                <a:solidFill>
                  <a:schemeClr val="tx1"/>
                </a:solidFill>
                <a:effectLst/>
                <a:latin typeface="+mn-lt"/>
                <a:ea typeface="+mn-ea"/>
                <a:cs typeface="+mn-cs"/>
              </a:rPr>
              <a:t>表明</a:t>
            </a:r>
            <a:r>
              <a:rPr lang="en-US" sz="1200" b="0" i="0" kern="1200" dirty="0">
                <a:solidFill>
                  <a:schemeClr val="tx1"/>
                </a:solidFill>
                <a:effectLst/>
                <a:latin typeface="+mn-lt"/>
                <a:ea typeface="+mn-ea"/>
                <a:cs typeface="+mn-cs"/>
              </a:rPr>
              <a:t>LUCA</a:t>
            </a:r>
            <a:r>
              <a:rPr lang="ja-JP" altLang="en-US" sz="1200" b="0" i="0" kern="1200">
                <a:solidFill>
                  <a:schemeClr val="tx1"/>
                </a:solidFill>
                <a:effectLst/>
                <a:latin typeface="+mn-lt"/>
                <a:ea typeface="+mn-ea"/>
                <a:cs typeface="+mn-cs"/>
              </a:rPr>
              <a:t>以来富含氢气、二氧化碳、</a:t>
            </a:r>
            <a:r>
              <a:rPr lang="ja-JP" altLang="en-US" sz="1200" b="0" i="0" u="none" strike="noStrike" kern="1200">
                <a:solidFill>
                  <a:schemeClr val="tx1"/>
                </a:solidFill>
                <a:effectLst/>
                <a:latin typeface="+mn-lt"/>
                <a:ea typeface="+mn-ea"/>
                <a:cs typeface="+mn-cs"/>
                <a:hlinkClick r:id="rId7"/>
              </a:rPr>
              <a:t>铁</a:t>
            </a:r>
            <a:r>
              <a:rPr lang="ja-JP" altLang="en-US" sz="1200" b="0" i="0" kern="1200">
                <a:solidFill>
                  <a:schemeClr val="tx1"/>
                </a:solidFill>
                <a:effectLst/>
                <a:latin typeface="+mn-lt"/>
                <a:ea typeface="+mn-ea"/>
                <a:cs typeface="+mn-cs"/>
              </a:rPr>
              <a:t>和</a:t>
            </a:r>
            <a:r>
              <a:rPr lang="ja-JP" altLang="en-US" sz="1200" b="0" i="0" u="none" strike="noStrike" kern="1200">
                <a:solidFill>
                  <a:schemeClr val="tx1"/>
                </a:solidFill>
                <a:effectLst/>
                <a:latin typeface="+mn-lt"/>
                <a:ea typeface="+mn-ea"/>
                <a:cs typeface="+mn-cs"/>
                <a:hlinkClick r:id="rId8"/>
              </a:rPr>
              <a:t>过渡金属</a:t>
            </a:r>
            <a:r>
              <a:rPr lang="ja-JP" altLang="en-US" sz="1200" b="0" i="0" kern="1200">
                <a:solidFill>
                  <a:schemeClr val="tx1"/>
                </a:solidFill>
                <a:effectLst/>
                <a:latin typeface="+mn-lt"/>
                <a:ea typeface="+mn-ea"/>
                <a:cs typeface="+mn-cs"/>
              </a:rPr>
              <a:t>的环境。其遗传物质可能是</a:t>
            </a:r>
            <a:r>
              <a:rPr lang="en-US" sz="1200" b="0" i="0" kern="1200" dirty="0">
                <a:solidFill>
                  <a:schemeClr val="tx1"/>
                </a:solidFill>
                <a:effectLst/>
                <a:latin typeface="+mn-lt"/>
                <a:ea typeface="+mn-ea"/>
                <a:cs typeface="+mn-cs"/>
              </a:rPr>
              <a:t>DNA，</a:t>
            </a:r>
            <a:r>
              <a:rPr lang="ja-JP" altLang="en-US" sz="1200" b="0" i="0" kern="1200">
                <a:solidFill>
                  <a:schemeClr val="tx1"/>
                </a:solidFill>
                <a:effectLst/>
                <a:latin typeface="+mn-lt"/>
                <a:ea typeface="+mn-ea"/>
                <a:cs typeface="+mn-cs"/>
              </a:rPr>
              <a:t>需要由</a:t>
            </a:r>
            <a:r>
              <a:rPr lang="en-US" altLang="ja-JP" sz="1200" b="0" i="0" kern="1200" dirty="0">
                <a:solidFill>
                  <a:schemeClr val="tx1"/>
                </a:solidFill>
                <a:effectLst/>
                <a:latin typeface="+mn-lt"/>
                <a:ea typeface="+mn-ea"/>
                <a:cs typeface="+mn-cs"/>
              </a:rPr>
              <a:t>4</a:t>
            </a:r>
            <a:r>
              <a:rPr lang="ja-JP" altLang="en-US" sz="1200" b="0" i="0" kern="1200">
                <a:solidFill>
                  <a:schemeClr val="tx1"/>
                </a:solidFill>
                <a:effectLst/>
                <a:latin typeface="+mn-lt"/>
                <a:ea typeface="+mn-ea"/>
                <a:cs typeface="+mn-cs"/>
              </a:rPr>
              <a:t>种核苷酸组成的遗传密码、</a:t>
            </a:r>
            <a:r>
              <a:rPr lang="ja-JP" altLang="en-US" sz="1200" b="0" i="0" u="none" strike="noStrike" kern="1200">
                <a:solidFill>
                  <a:schemeClr val="tx1"/>
                </a:solidFill>
                <a:effectLst/>
                <a:latin typeface="+mn-lt"/>
                <a:ea typeface="+mn-ea"/>
                <a:cs typeface="+mn-cs"/>
                <a:hlinkClick r:id="rId9"/>
              </a:rPr>
              <a:t>信使</a:t>
            </a:r>
            <a:r>
              <a:rPr lang="en-US" sz="1200" b="0" i="0" u="none" strike="noStrike" kern="1200" dirty="0">
                <a:solidFill>
                  <a:schemeClr val="tx1"/>
                </a:solidFill>
                <a:effectLst/>
                <a:latin typeface="+mn-lt"/>
                <a:ea typeface="+mn-ea"/>
                <a:cs typeface="+mn-cs"/>
                <a:hlinkClick r:id="rId9"/>
              </a:rPr>
              <a:t>RNA</a:t>
            </a:r>
            <a:r>
              <a:rPr lang="en-US" sz="1200" b="0" i="0" kern="1200" dirty="0">
                <a:solidFill>
                  <a:schemeClr val="tx1"/>
                </a:solidFill>
                <a:effectLst/>
                <a:latin typeface="+mn-lt"/>
                <a:ea typeface="+mn-ea"/>
                <a:cs typeface="+mn-cs"/>
              </a:rPr>
              <a:t>、</a:t>
            </a:r>
            <a:r>
              <a:rPr lang="ja-JP" altLang="en-US" sz="1200" b="0" i="0" u="none" strike="noStrike" kern="1200">
                <a:solidFill>
                  <a:schemeClr val="tx1"/>
                </a:solidFill>
                <a:effectLst/>
                <a:latin typeface="+mn-lt"/>
                <a:ea typeface="+mn-ea"/>
                <a:cs typeface="+mn-cs"/>
                <a:hlinkClick r:id="rId10"/>
              </a:rPr>
              <a:t>转运</a:t>
            </a:r>
            <a:r>
              <a:rPr lang="en-US" sz="1200" b="0" i="0" u="none" strike="noStrike" kern="1200" dirty="0">
                <a:solidFill>
                  <a:schemeClr val="tx1"/>
                </a:solidFill>
                <a:effectLst/>
                <a:latin typeface="+mn-lt"/>
                <a:ea typeface="+mn-ea"/>
                <a:cs typeface="+mn-cs"/>
                <a:hlinkClick r:id="rId10"/>
              </a:rPr>
              <a:t>RNA</a:t>
            </a:r>
            <a:r>
              <a:rPr lang="ja-JP" altLang="en-US" sz="1200" b="0" i="0" kern="1200">
                <a:solidFill>
                  <a:schemeClr val="tx1"/>
                </a:solidFill>
                <a:effectLst/>
                <a:latin typeface="+mn-lt"/>
                <a:ea typeface="+mn-ea"/>
                <a:cs typeface="+mn-cs"/>
              </a:rPr>
              <a:t>和</a:t>
            </a:r>
            <a:r>
              <a:rPr lang="ja-JP" altLang="en-US" sz="1200" b="0" i="0" u="none" strike="noStrike" kern="1200">
                <a:solidFill>
                  <a:schemeClr val="tx1"/>
                </a:solidFill>
                <a:effectLst/>
                <a:latin typeface="+mn-lt"/>
                <a:ea typeface="+mn-ea"/>
                <a:cs typeface="+mn-cs"/>
                <a:hlinkClick r:id="rId11"/>
              </a:rPr>
              <a:t>核糖体</a:t>
            </a:r>
            <a:r>
              <a:rPr lang="ja-JP" altLang="en-US" sz="1200" b="0" i="0" kern="1200">
                <a:solidFill>
                  <a:schemeClr val="tx1"/>
                </a:solidFill>
                <a:effectLst/>
                <a:latin typeface="+mn-lt"/>
                <a:ea typeface="+mn-ea"/>
                <a:cs typeface="+mn-cs"/>
              </a:rPr>
              <a:t>以将遗传信息翻译为</a:t>
            </a:r>
            <a:r>
              <a:rPr lang="ja-JP" altLang="en-US" sz="1200" b="0" i="0" u="none" strike="noStrike" kern="1200">
                <a:solidFill>
                  <a:schemeClr val="tx1"/>
                </a:solidFill>
                <a:effectLst/>
                <a:latin typeface="+mn-lt"/>
                <a:ea typeface="+mn-ea"/>
                <a:cs typeface="+mn-cs"/>
                <a:hlinkClick r:id="rId12"/>
              </a:rPr>
              <a:t>酶</a:t>
            </a:r>
            <a:r>
              <a:rPr lang="ja-JP" altLang="en-US" sz="1200" b="0" i="0" kern="1200">
                <a:solidFill>
                  <a:schemeClr val="tx1"/>
                </a:solidFill>
                <a:effectLst/>
                <a:latin typeface="+mn-lt"/>
                <a:ea typeface="+mn-ea"/>
                <a:cs typeface="+mn-cs"/>
              </a:rPr>
              <a:t>等</a:t>
            </a:r>
            <a:r>
              <a:rPr lang="ja-JP" altLang="en-US" sz="1200" b="0" i="0" u="none" strike="noStrike" kern="1200">
                <a:solidFill>
                  <a:schemeClr val="tx1"/>
                </a:solidFill>
                <a:effectLst/>
                <a:latin typeface="+mn-lt"/>
                <a:ea typeface="+mn-ea"/>
                <a:cs typeface="+mn-cs"/>
                <a:hlinkClick r:id="rId13"/>
              </a:rPr>
              <a:t>蛋白质</a:t>
            </a:r>
            <a:r>
              <a:rPr lang="ja-JP" altLang="en-US" sz="1200" b="0" i="0" kern="1200">
                <a:solidFill>
                  <a:schemeClr val="tx1"/>
                </a:solidFill>
                <a:effectLst/>
                <a:latin typeface="+mn-lt"/>
                <a:ea typeface="+mn-ea"/>
                <a:cs typeface="+mn-cs"/>
              </a:rPr>
              <a:t>。</a:t>
            </a:r>
            <a:r>
              <a:rPr lang="en-US" sz="1200" b="0" i="0" kern="1200" dirty="0">
                <a:solidFill>
                  <a:schemeClr val="tx1"/>
                </a:solidFill>
                <a:effectLst/>
                <a:latin typeface="+mn-lt"/>
                <a:ea typeface="+mn-ea"/>
                <a:cs typeface="+mn-cs"/>
              </a:rPr>
              <a:t>LUCA</a:t>
            </a:r>
            <a:r>
              <a:rPr lang="ja-JP" altLang="en-US" sz="1200" b="0" i="0" kern="1200">
                <a:solidFill>
                  <a:schemeClr val="tx1"/>
                </a:solidFill>
                <a:effectLst/>
                <a:latin typeface="+mn-lt"/>
                <a:ea typeface="+mn-ea"/>
                <a:cs typeface="+mn-cs"/>
              </a:rPr>
              <a:t>可能生活在无氧的</a:t>
            </a:r>
            <a:r>
              <a:rPr lang="ja-JP" altLang="en-US" sz="1200" b="0" i="0" u="none" strike="noStrike" kern="1200">
                <a:solidFill>
                  <a:schemeClr val="tx1"/>
                </a:solidFill>
                <a:effectLst/>
                <a:latin typeface="+mn-lt"/>
                <a:ea typeface="+mn-ea"/>
                <a:cs typeface="+mn-cs"/>
                <a:hlinkClick r:id="rId14"/>
              </a:rPr>
              <a:t>海底热泉</a:t>
            </a:r>
            <a:r>
              <a:rPr lang="ja-JP" altLang="en-US" sz="1200" b="0" i="0" kern="1200">
                <a:solidFill>
                  <a:schemeClr val="tx1"/>
                </a:solidFill>
                <a:effectLst/>
                <a:latin typeface="+mn-lt"/>
                <a:ea typeface="+mn-ea"/>
                <a:cs typeface="+mn-cs"/>
              </a:rPr>
              <a:t>附近，地球化学活动活跃。显然</a:t>
            </a:r>
            <a:r>
              <a:rPr lang="en-US" sz="1200" b="0" i="0" kern="1200" dirty="0">
                <a:solidFill>
                  <a:schemeClr val="tx1"/>
                </a:solidFill>
                <a:effectLst/>
                <a:latin typeface="+mn-lt"/>
                <a:ea typeface="+mn-ea"/>
                <a:cs typeface="+mn-cs"/>
              </a:rPr>
              <a:t>LUCA</a:t>
            </a:r>
            <a:r>
              <a:rPr lang="ja-JP" altLang="en-US" sz="1200" b="0" i="0" kern="1200">
                <a:solidFill>
                  <a:schemeClr val="tx1"/>
                </a:solidFill>
                <a:effectLst/>
                <a:latin typeface="+mn-lt"/>
                <a:ea typeface="+mn-ea"/>
                <a:cs typeface="+mn-cs"/>
              </a:rPr>
              <a:t>是一个复杂的生物体，且一定有前身，不是第一个生物。</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新</a:t>
            </a:r>
            <a:r>
              <a:rPr lang="zh-CN" altLang="en-US" sz="1200" dirty="0"/>
              <a:t>蝶呤</a:t>
            </a:r>
            <a:r>
              <a:rPr lang="ja-JP" altLang="en-US" sz="1200"/>
              <a:t>是生物蝶呤的合成前体</a:t>
            </a:r>
            <a:r>
              <a:rPr lang="zh-CN" altLang="en-US" sz="1200" dirty="0"/>
              <a:t>，</a:t>
            </a:r>
            <a:r>
              <a:rPr lang="ja-JP" altLang="en-US" sz="1200"/>
              <a:t>还原型生物蝶呤是非常重要的辅酶因子</a:t>
            </a:r>
            <a:r>
              <a:rPr lang="zh-CN" altLang="en-US" sz="1200" dirty="0"/>
              <a:t>，</a:t>
            </a:r>
            <a:r>
              <a:rPr lang="ja-JP" altLang="en-US" sz="1200"/>
              <a:t>参与氨基酸羟基化</a:t>
            </a:r>
            <a:r>
              <a:rPr lang="zh-CN" altLang="en-US" sz="1200" dirty="0"/>
              <a:t>，</a:t>
            </a:r>
            <a:r>
              <a:rPr lang="ja-JP" altLang="en-US" sz="1200"/>
              <a:t>一氧化氮合成</a:t>
            </a:r>
            <a:r>
              <a:rPr lang="zh-CN" altLang="en-US" sz="1200" dirty="0"/>
              <a:t>，</a:t>
            </a:r>
            <a:r>
              <a:rPr lang="ja-JP" altLang="en-US" sz="1200"/>
              <a:t>维持微生物细胞生长等重要功能</a:t>
            </a:r>
            <a:r>
              <a:rPr lang="zh-CN" altLang="en-US" sz="1200" dirty="0"/>
              <a:t>。</a:t>
            </a:r>
            <a:r>
              <a:rPr lang="ja-JP" altLang="en-US" sz="1200"/>
              <a:t>异黄蝶呤则是新蝶呤和生物蝶呤最终代谢产物</a:t>
            </a:r>
            <a:r>
              <a:rPr lang="zh-CN" altLang="en-US" sz="1200" dirty="0"/>
              <a:t>。</a:t>
            </a:r>
            <a:r>
              <a:rPr lang="ja-JP" altLang="en-US" sz="1200"/>
              <a:t>生物蝶呤是目前研究关注最多的蝶呤之一</a:t>
            </a:r>
            <a:r>
              <a:rPr lang="zh-CN" altLang="en-US" sz="1200" dirty="0"/>
              <a:t>。</a:t>
            </a:r>
          </a:p>
          <a:p>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3</a:t>
            </a:fld>
            <a:endParaRPr lang="zh-CN" altLang="en-US"/>
          </a:p>
        </p:txBody>
      </p:sp>
    </p:spTree>
    <p:extLst>
      <p:ext uri="{BB962C8B-B14F-4D97-AF65-F5344CB8AC3E}">
        <p14:creationId xmlns:p14="http://schemas.microsoft.com/office/powerpoint/2010/main" val="2983839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蝶呤</a:t>
            </a:r>
            <a:r>
              <a:rPr lang="zh-CN" altLang="en-US" sz="1200" dirty="0"/>
              <a:t>小分子是重要的</a:t>
            </a:r>
            <a:r>
              <a:rPr lang="ja-JP" altLang="en-US" sz="1200"/>
              <a:t>生物</a:t>
            </a:r>
            <a:r>
              <a:rPr lang="ja-JP" altLang="en-US" sz="1200">
                <a:solidFill>
                  <a:srgbClr val="FF0000"/>
                </a:solidFill>
              </a:rPr>
              <a:t>着色物质</a:t>
            </a:r>
            <a:r>
              <a:rPr lang="zh-CN" altLang="en-US" sz="1200" dirty="0"/>
              <a:t>、</a:t>
            </a:r>
            <a:r>
              <a:rPr lang="zh-CN" altLang="en-US" sz="1200" dirty="0">
                <a:solidFill>
                  <a:srgbClr val="FF0000"/>
                </a:solidFill>
              </a:rPr>
              <a:t>辅酶因子、色素分子、</a:t>
            </a:r>
            <a:r>
              <a:rPr lang="ja-JP" altLang="en-US" sz="1200"/>
              <a:t>构成</a:t>
            </a:r>
            <a:r>
              <a:rPr lang="zh-CN" altLang="en-US" sz="1200" dirty="0">
                <a:solidFill>
                  <a:srgbClr val="FF0000"/>
                </a:solidFill>
              </a:rPr>
              <a:t>必需维生素</a:t>
            </a:r>
            <a:r>
              <a:rPr lang="zh-CN" altLang="en-US" sz="1200" dirty="0"/>
              <a:t>，</a:t>
            </a:r>
            <a:r>
              <a:rPr lang="ja-JP" altLang="en-US" sz="1200"/>
              <a:t>参与碳氮循环和能量代谢</a:t>
            </a:r>
            <a:r>
              <a:rPr lang="zh-CN" altLang="en-US" sz="1200" dirty="0"/>
              <a:t>。</a:t>
            </a:r>
          </a:p>
          <a:p>
            <a:endParaRPr lang="en-US" dirty="0"/>
          </a:p>
          <a:p>
            <a:endParaRPr lang="en-US" dirty="0"/>
          </a:p>
          <a:p>
            <a:r>
              <a:rPr lang="en-US" dirty="0"/>
              <a:t>Biopterin can be released into natural water bodies and photodegradation occurs under ultraviolet or visible light</a:t>
            </a:r>
            <a:r>
              <a:rPr lang="en-US" altLang="zh-CN" dirty="0"/>
              <a:t>.</a:t>
            </a:r>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4</a:t>
            </a:fld>
            <a:endParaRPr lang="zh-CN" altLang="en-US"/>
          </a:p>
        </p:txBody>
      </p:sp>
    </p:spTree>
    <p:extLst>
      <p:ext uri="{BB962C8B-B14F-4D97-AF65-F5344CB8AC3E}">
        <p14:creationId xmlns:p14="http://schemas.microsoft.com/office/powerpoint/2010/main" val="4145816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dirty="0">
                <a:solidFill>
                  <a:schemeClr val="tx1"/>
                </a:solidFill>
                <a:effectLst/>
                <a:latin typeface="+mn-lt"/>
                <a:ea typeface="+mn-ea"/>
                <a:cs typeface="+mn-cs"/>
              </a:rPr>
              <a:t>在海洋蓝藻中检测到的生物蝶呤</a:t>
            </a:r>
            <a:r>
              <a:rPr lang="en-US"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糖苷，根据它们的吸收光谱和它们的细胞水平在紫外线</a:t>
            </a:r>
            <a:r>
              <a:rPr lang="en-US" altLang="zh-TW"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a:t>
            </a:r>
            <a:r>
              <a:rPr lang="zh-TW" altLang="en-US" sz="1200" b="0" i="0" u="none" strike="noStrike" kern="1200" dirty="0">
                <a:solidFill>
                  <a:schemeClr val="tx1"/>
                </a:solidFill>
                <a:effectLst/>
                <a:latin typeface="+mn-lt"/>
                <a:ea typeface="+mn-ea"/>
                <a:cs typeface="+mn-cs"/>
              </a:rPr>
              <a:t>辐射下增加，它们被赋予了</a:t>
            </a:r>
            <a:r>
              <a:rPr lang="ja-JP" altLang="en-US" sz="1200" b="0" i="0" u="none" strike="noStrike" kern="1200">
                <a:solidFill>
                  <a:schemeClr val="tx1"/>
                </a:solidFill>
                <a:effectLst/>
                <a:latin typeface="+mn-lt"/>
                <a:ea typeface="+mn-ea"/>
                <a:cs typeface="+mn-cs"/>
              </a:rPr>
              <a:t>紫外</a:t>
            </a:r>
            <a:r>
              <a:rPr lang="zh-TW" altLang="en-US" sz="1200" b="0" i="0" u="none" strike="noStrike" kern="1200" dirty="0">
                <a:solidFill>
                  <a:schemeClr val="tx1"/>
                </a:solidFill>
                <a:effectLst/>
                <a:latin typeface="+mn-lt"/>
                <a:ea typeface="+mn-ea"/>
                <a:cs typeface="+mn-cs"/>
              </a:rPr>
              <a:t>防</a:t>
            </a:r>
            <a:r>
              <a:rPr lang="ja-JP" altLang="en-US" sz="1200" b="0" i="0" u="none" strike="noStrike" kern="1200">
                <a:solidFill>
                  <a:schemeClr val="tx1"/>
                </a:solidFill>
                <a:effectLst/>
                <a:latin typeface="+mn-lt"/>
                <a:ea typeface="+mn-ea"/>
                <a:cs typeface="+mn-cs"/>
              </a:rPr>
              <a:t>护</a:t>
            </a:r>
            <a:r>
              <a:rPr lang="zh-TW" altLang="en-US" sz="1200" b="0" i="0" u="none" strike="noStrike" kern="1200" dirty="0">
                <a:solidFill>
                  <a:schemeClr val="tx1"/>
                </a:solidFill>
                <a:effectLst/>
                <a:latin typeface="+mn-lt"/>
                <a:ea typeface="+mn-ea"/>
                <a:cs typeface="+mn-cs"/>
              </a:rPr>
              <a:t>作用</a:t>
            </a:r>
            <a:r>
              <a:rPr lang="zh-CN" altLang="en-US" sz="1200" b="0" i="0" u="none" strike="noStrike" kern="1200" dirty="0">
                <a:solidFill>
                  <a:schemeClr val="tx1"/>
                </a:solidFill>
                <a:effectLst/>
                <a:latin typeface="+mn-lt"/>
                <a:ea typeface="+mn-ea"/>
                <a:cs typeface="+mn-cs"/>
              </a:rPr>
              <a:t>。</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Yukinori</a:t>
            </a:r>
            <a:r>
              <a:rPr lang="en-US" altLang="zh-TW" sz="1200" dirty="0"/>
              <a:t> </a:t>
            </a:r>
            <a:r>
              <a:rPr lang="zh-TW" altLang="en-US" sz="1200" dirty="0"/>
              <a:t>等人发现大肠杆菌（</a:t>
            </a:r>
            <a:r>
              <a:rPr lang="en-US" sz="1200" dirty="0"/>
              <a:t>Escherichia coli ）</a:t>
            </a:r>
            <a:r>
              <a:rPr lang="zh-TW" altLang="en-US" sz="1200" dirty="0"/>
              <a:t>细胞在 </a:t>
            </a:r>
            <a:r>
              <a:rPr lang="en-US" altLang="zh-TW" sz="1200" dirty="0"/>
              <a:t>254 </a:t>
            </a:r>
            <a:r>
              <a:rPr lang="en-US" sz="1200" dirty="0"/>
              <a:t>nm UV</a:t>
            </a:r>
            <a:r>
              <a:rPr lang="zh-TW" altLang="en-US" sz="1200" dirty="0"/>
              <a:t>辐射中致死，而添加生物蝶呤葡萄糖苷后再进行同样波长紫外辐射能正常存活。</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另外在蓝细菌螺旋藻中添加后</a:t>
            </a:r>
            <a:r>
              <a:rPr lang="zh-CN" altLang="en-US" sz="1200" dirty="0"/>
              <a:t>，</a:t>
            </a:r>
            <a:r>
              <a:rPr lang="zh-TW" altLang="en-US" sz="1200" dirty="0"/>
              <a:t>叶绿素</a:t>
            </a:r>
            <a:r>
              <a:rPr lang="en-US" altLang="zh-CN" sz="1200" dirty="0"/>
              <a:t>a/</a:t>
            </a:r>
            <a:r>
              <a:rPr lang="zh-TW" altLang="en-CN" sz="1200" dirty="0"/>
              <a:t>藻</a:t>
            </a:r>
            <a:r>
              <a:rPr lang="zh-TW" altLang="en-US" sz="1200" dirty="0"/>
              <a:t>青蛋白</a:t>
            </a:r>
            <a:r>
              <a:rPr lang="en-US" altLang="zh-CN" sz="1200" dirty="0"/>
              <a:t>/</a:t>
            </a:r>
            <a:r>
              <a:rPr lang="zh-TW" altLang="en-US" sz="1200" dirty="0"/>
              <a:t>类胡萝卜素三种色素吸收值的相对丰度均显著高于未添加组</a:t>
            </a:r>
            <a:r>
              <a:rPr lang="zh-CN" altLang="en-US" sz="1200" dirty="0"/>
              <a:t>。</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在</a:t>
            </a:r>
            <a:r>
              <a:rPr lang="en-US" altLang="zh-TW" sz="1200" kern="12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g螺旋藻 </a:t>
            </a:r>
            <a:r>
              <a:rPr lang="zh-TW" altLang="en-US" sz="1200" kern="1200" dirty="0">
                <a:solidFill>
                  <a:schemeClr val="tx1"/>
                </a:solidFill>
                <a:effectLst/>
                <a:latin typeface="+mn-lt"/>
                <a:ea typeface="+mn-ea"/>
                <a:cs typeface="+mn-cs"/>
              </a:rPr>
              <a:t>冻干藻粉中提取了</a:t>
            </a:r>
            <a:r>
              <a:rPr lang="en-US" altLang="zh-TW" sz="1200" kern="12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mg </a:t>
            </a:r>
            <a:r>
              <a:rPr lang="zh-TW" altLang="en-US" sz="1200" kern="1200" dirty="0">
                <a:solidFill>
                  <a:schemeClr val="tx1"/>
                </a:solidFill>
                <a:effectLst/>
                <a:latin typeface="+mn-lt"/>
                <a:ea typeface="+mn-ea"/>
                <a:cs typeface="+mn-cs"/>
              </a:rPr>
              <a:t>蓝色荧光物质的生物蝶呤葡萄糖苷。</a:t>
            </a:r>
          </a:p>
          <a:p>
            <a:endParaRPr lang="en-US" dirty="0"/>
          </a:p>
          <a:p>
            <a:r>
              <a:rPr lang="en-US" dirty="0"/>
              <a:t> the utilization efficiency of photosynthetic pigment energy capture is significantly improved, and it resists the destruction of pigment by ultraviolet rays</a:t>
            </a:r>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5</a:t>
            </a:fld>
            <a:endParaRPr lang="zh-CN" altLang="en-US"/>
          </a:p>
        </p:txBody>
      </p:sp>
    </p:spTree>
    <p:extLst>
      <p:ext uri="{BB962C8B-B14F-4D97-AF65-F5344CB8AC3E}">
        <p14:creationId xmlns:p14="http://schemas.microsoft.com/office/powerpoint/2010/main" val="2493630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Small size, large quantity, wide distribution, high productivity; It is the foundation for building marine ecosystems</a:t>
            </a:r>
            <a:endParaRPr lang="zh-CN" altLang="en-US" sz="1200" dirty="0">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6</a:t>
            </a:fld>
            <a:endParaRPr lang="zh-CN" altLang="en-US"/>
          </a:p>
        </p:txBody>
      </p:sp>
    </p:spTree>
    <p:extLst>
      <p:ext uri="{BB962C8B-B14F-4D97-AF65-F5344CB8AC3E}">
        <p14:creationId xmlns:p14="http://schemas.microsoft.com/office/powerpoint/2010/main" val="3340119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ea typeface="+mn-ea"/>
                <a:cs typeface="+mn-ea"/>
              </a:rPr>
              <a:t>新蝶呤酶在变形菌门和蓝细菌中广泛分布</a:t>
            </a:r>
            <a:r>
              <a:rPr lang="zh-CN" altLang="en-US" dirty="0">
                <a:ea typeface="+mn-ea"/>
                <a:cs typeface="+mn-ea"/>
              </a:rPr>
              <a:t> </a:t>
            </a:r>
            <a:endParaRPr lang="en-US" altLang="ja-JP" dirty="0">
              <a:ea typeface="+mn-ea"/>
              <a:cs typeface="+mn-ea"/>
            </a:endParaRPr>
          </a:p>
          <a:p>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7</a:t>
            </a:fld>
            <a:endParaRPr lang="zh-CN" altLang="en-US"/>
          </a:p>
        </p:txBody>
      </p:sp>
    </p:spTree>
    <p:extLst>
      <p:ext uri="{BB962C8B-B14F-4D97-AF65-F5344CB8AC3E}">
        <p14:creationId xmlns:p14="http://schemas.microsoft.com/office/powerpoint/2010/main" val="3870652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8</a:t>
            </a:fld>
            <a:endParaRPr lang="zh-CN" altLang="en-US"/>
          </a:p>
        </p:txBody>
      </p:sp>
    </p:spTree>
    <p:extLst>
      <p:ext uri="{BB962C8B-B14F-4D97-AF65-F5344CB8AC3E}">
        <p14:creationId xmlns:p14="http://schemas.microsoft.com/office/powerpoint/2010/main" val="2678449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S</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uccessfully applied to the quantification of </a:t>
            </a:r>
            <a:r>
              <a:rPr lang="en-US" altLang="ja-JP" sz="1200" dirty="0" err="1">
                <a:latin typeface="Times New Roman" panose="02020603050405020304" pitchFamily="18" charset="0"/>
                <a:ea typeface="SimSun" panose="02010600030101010101" pitchFamily="2" charset="-122"/>
                <a:cs typeface="Times New Roman" panose="02020603050405020304" pitchFamily="18" charset="0"/>
              </a:rPr>
              <a:t>pterin</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 in natural samples such as nearshore sediments, estuarine water bodies, shallow sea hydrothermal fluids and the South China Sea </a:t>
            </a:r>
            <a:r>
              <a:rPr lang="en-US" altLang="ja-JP" sz="1200" dirty="0" err="1">
                <a:latin typeface="Times New Roman" panose="02020603050405020304" pitchFamily="18" charset="0"/>
                <a:ea typeface="SimSun" panose="02010600030101010101" pitchFamily="2" charset="-122"/>
                <a:cs typeface="Times New Roman" panose="02020603050405020304" pitchFamily="18" charset="0"/>
              </a:rPr>
              <a:t>euphotosphere</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A7FC73C9-98E1-48B5-A1E6-B2EDF40BC73A}" type="slidenum">
              <a:rPr lang="zh-CN" altLang="en-US" smtClean="0"/>
              <a:t>11</a:t>
            </a:fld>
            <a:endParaRPr lang="zh-CN" altLang="en-US"/>
          </a:p>
        </p:txBody>
      </p:sp>
    </p:spTree>
    <p:extLst>
      <p:ext uri="{BB962C8B-B14F-4D97-AF65-F5344CB8AC3E}">
        <p14:creationId xmlns:p14="http://schemas.microsoft.com/office/powerpoint/2010/main" val="3456387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12.jpe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D6E42-1789-6A4A-BBE2-0577869518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04"/>
            <a:ext cx="12202160" cy="6860857"/>
          </a:xfrm>
          <a:prstGeom prst="rect">
            <a:avLst/>
          </a:prstGeom>
        </p:spPr>
      </p:pic>
      <p:sp>
        <p:nvSpPr>
          <p:cNvPr id="31" name="Parallelogram 30">
            <a:extLst>
              <a:ext uri="{FF2B5EF4-FFF2-40B4-BE49-F238E27FC236}">
                <a16:creationId xmlns:a16="http://schemas.microsoft.com/office/drawing/2014/main" id="{DE758531-88BA-9F49-9CD4-CF679A478599}"/>
              </a:ext>
            </a:extLst>
          </p:cNvPr>
          <p:cNvSpPr/>
          <p:nvPr userDrawn="1"/>
        </p:nvSpPr>
        <p:spPr>
          <a:xfrm>
            <a:off x="2614454" y="11065"/>
            <a:ext cx="4731226" cy="6840989"/>
          </a:xfrm>
          <a:prstGeom prst="parallelogram">
            <a:avLst/>
          </a:prstGeom>
          <a:solidFill>
            <a:schemeClr val="bg1">
              <a:alpha val="55000"/>
            </a:schemeClr>
          </a:solid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矩形 16">
            <a:extLst>
              <a:ext uri="{FF2B5EF4-FFF2-40B4-BE49-F238E27FC236}">
                <a16:creationId xmlns:a16="http://schemas.microsoft.com/office/drawing/2014/main" id="{8409B267-8323-4240-80B3-598D3B861AD6}"/>
              </a:ext>
            </a:extLst>
          </p:cNvPr>
          <p:cNvSpPr/>
          <p:nvPr userDrawn="1"/>
        </p:nvSpPr>
        <p:spPr>
          <a:xfrm>
            <a:off x="0" y="3250"/>
            <a:ext cx="12191999" cy="6854750"/>
          </a:xfrm>
          <a:prstGeom prst="rect">
            <a:avLst/>
          </a:prstGeom>
          <a:gradFill flip="none" rotWithShape="1">
            <a:gsLst>
              <a:gs pos="32000">
                <a:schemeClr val="bg1"/>
              </a:gs>
              <a:gs pos="100000">
                <a:schemeClr val="bg1">
                  <a:alpha val="0"/>
                </a:schemeClr>
              </a:gs>
            </a:gsLst>
            <a:lin ang="0" scaled="1"/>
            <a:tileRect/>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2" name="直接连接符 21">
            <a:extLst>
              <a:ext uri="{FF2B5EF4-FFF2-40B4-BE49-F238E27FC236}">
                <a16:creationId xmlns:a16="http://schemas.microsoft.com/office/drawing/2014/main" id="{EC46D3EB-CD17-40D3-915E-31F4A5FF9684}"/>
              </a:ext>
            </a:extLst>
          </p:cNvPr>
          <p:cNvCxnSpPr>
            <a:cxnSpLocks/>
          </p:cNvCxnSpPr>
          <p:nvPr userDrawn="1"/>
        </p:nvCxnSpPr>
        <p:spPr>
          <a:xfrm>
            <a:off x="667503" y="5251280"/>
            <a:ext cx="4932680" cy="0"/>
          </a:xfrm>
          <a:prstGeom prst="line">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ED33A603-A192-4BC4-B8E6-DFD381D111C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5335" y="367101"/>
            <a:ext cx="2500057" cy="898326"/>
          </a:xfrm>
          <a:prstGeom prst="rect">
            <a:avLst/>
          </a:prstGeom>
        </p:spPr>
      </p:pic>
      <p:sp>
        <p:nvSpPr>
          <p:cNvPr id="24" name="文本占位符 25">
            <a:extLst>
              <a:ext uri="{FF2B5EF4-FFF2-40B4-BE49-F238E27FC236}">
                <a16:creationId xmlns:a16="http://schemas.microsoft.com/office/drawing/2014/main" id="{794253EA-BD7C-4CF6-AB4C-07F80C2FE6B8}"/>
              </a:ext>
            </a:extLst>
          </p:cNvPr>
          <p:cNvSpPr>
            <a:spLocks noGrp="1"/>
          </p:cNvSpPr>
          <p:nvPr userDrawn="1">
            <p:ph type="body" sz="quarter" idx="10" hasCustomPrompt="1"/>
          </p:nvPr>
        </p:nvSpPr>
        <p:spPr>
          <a:xfrm>
            <a:off x="667503" y="2749690"/>
            <a:ext cx="5798382" cy="878840"/>
          </a:xfrm>
          <a:prstGeom prst="rect">
            <a:avLst/>
          </a:prstGeom>
        </p:spPr>
        <p:txBody>
          <a:bodyPr lIns="0">
            <a:noAutofit/>
          </a:bodyPr>
          <a:lstStyle>
            <a:lvl1pPr marL="0" indent="0">
              <a:lnSpc>
                <a:spcPct val="100000"/>
              </a:lnSpc>
              <a:buNone/>
              <a:defRPr sz="4800" b="1" spc="100" baseline="0">
                <a:solidFill>
                  <a:srgbClr val="142E60"/>
                </a:solidFill>
                <a:latin typeface="+mj-ea"/>
                <a:ea typeface="+mj-ea"/>
              </a:defRPr>
            </a:lvl1pPr>
          </a:lstStyle>
          <a:p>
            <a:pPr lvl="0"/>
            <a:r>
              <a:rPr lang="zh-CN" altLang="en-US" dirty="0"/>
              <a:t>请输入你的大标题</a:t>
            </a:r>
            <a:endParaRPr lang="en-US" altLang="zh-CN" dirty="0"/>
          </a:p>
        </p:txBody>
      </p:sp>
      <p:sp>
        <p:nvSpPr>
          <p:cNvPr id="25" name="文本占位符 25">
            <a:extLst>
              <a:ext uri="{FF2B5EF4-FFF2-40B4-BE49-F238E27FC236}">
                <a16:creationId xmlns:a16="http://schemas.microsoft.com/office/drawing/2014/main" id="{D800B793-DF22-4CC8-9B6B-81B228EA4985}"/>
              </a:ext>
            </a:extLst>
          </p:cNvPr>
          <p:cNvSpPr>
            <a:spLocks noGrp="1"/>
          </p:cNvSpPr>
          <p:nvPr userDrawn="1">
            <p:ph type="body" sz="quarter" idx="11" hasCustomPrompt="1"/>
          </p:nvPr>
        </p:nvSpPr>
        <p:spPr>
          <a:xfrm>
            <a:off x="667503" y="1869834"/>
            <a:ext cx="5798382" cy="878840"/>
          </a:xfrm>
          <a:prstGeom prst="rect">
            <a:avLst/>
          </a:prstGeom>
        </p:spPr>
        <p:txBody>
          <a:bodyPr lIns="0">
            <a:noAutofit/>
          </a:bodyPr>
          <a:lstStyle>
            <a:lvl1pPr marL="0" indent="0">
              <a:lnSpc>
                <a:spcPct val="100000"/>
              </a:lnSpc>
              <a:buNone/>
              <a:defRPr sz="4000" b="0" spc="100" baseline="0">
                <a:latin typeface="+mj-ea"/>
                <a:ea typeface="+mj-ea"/>
              </a:defRPr>
            </a:lvl1pPr>
          </a:lstStyle>
          <a:p>
            <a:pPr lvl="0"/>
            <a:r>
              <a:rPr lang="zh-CN" altLang="en-US" dirty="0"/>
              <a:t>请输入答辩类型</a:t>
            </a:r>
            <a:endParaRPr lang="en-US" altLang="zh-CN" dirty="0"/>
          </a:p>
        </p:txBody>
      </p:sp>
      <p:sp>
        <p:nvSpPr>
          <p:cNvPr id="26" name="文本占位符 28">
            <a:extLst>
              <a:ext uri="{FF2B5EF4-FFF2-40B4-BE49-F238E27FC236}">
                <a16:creationId xmlns:a16="http://schemas.microsoft.com/office/drawing/2014/main" id="{0186A7DD-CBAB-421A-9255-42041440296C}"/>
              </a:ext>
            </a:extLst>
          </p:cNvPr>
          <p:cNvSpPr>
            <a:spLocks noGrp="1"/>
          </p:cNvSpPr>
          <p:nvPr userDrawn="1">
            <p:ph type="body" sz="quarter" idx="12" hasCustomPrompt="1"/>
          </p:nvPr>
        </p:nvSpPr>
        <p:spPr>
          <a:xfrm>
            <a:off x="667503" y="3641672"/>
            <a:ext cx="5798382" cy="286232"/>
          </a:xfrm>
          <a:prstGeom prst="rect">
            <a:avLst/>
          </a:prstGeom>
        </p:spPr>
        <p:txBody>
          <a:bodyPr lIns="0">
            <a:spAutoFit/>
          </a:bodyPr>
          <a:lstStyle>
            <a:lvl1pPr marL="0" indent="0">
              <a:lnSpc>
                <a:spcPct val="100000"/>
              </a:lnSpc>
              <a:buNone/>
              <a:defRPr sz="1200" spc="550" baseline="0">
                <a:solidFill>
                  <a:schemeClr val="bg1">
                    <a:lumMod val="75000"/>
                  </a:schemeClr>
                </a:solidFill>
                <a:latin typeface="+mj-lt"/>
              </a:defRPr>
            </a:lvl1pPr>
          </a:lstStyle>
          <a:p>
            <a:pPr lvl="0"/>
            <a:r>
              <a:rPr lang="en-US" altLang="zh-CN" dirty="0"/>
              <a:t>Supporting Your Text Here</a:t>
            </a:r>
          </a:p>
        </p:txBody>
      </p:sp>
      <p:sp>
        <p:nvSpPr>
          <p:cNvPr id="36" name="文本框 35">
            <a:extLst>
              <a:ext uri="{FF2B5EF4-FFF2-40B4-BE49-F238E27FC236}">
                <a16:creationId xmlns:a16="http://schemas.microsoft.com/office/drawing/2014/main" id="{6B300A0E-1717-439C-BC81-5C370445F7B4}"/>
              </a:ext>
            </a:extLst>
          </p:cNvPr>
          <p:cNvSpPr txBox="1"/>
          <p:nvPr userDrawn="1"/>
        </p:nvSpPr>
        <p:spPr>
          <a:xfrm>
            <a:off x="3030726" y="763422"/>
            <a:ext cx="30652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0" dirty="0">
                <a:solidFill>
                  <a:srgbClr val="142E60"/>
                </a:solidFill>
              </a:rPr>
              <a:t>自 </a:t>
            </a:r>
            <a:r>
              <a:rPr lang="en-US" altLang="zh-CN" sz="1400" b="0" dirty="0">
                <a:solidFill>
                  <a:srgbClr val="142E60"/>
                </a:solidFill>
              </a:rPr>
              <a:t>/ </a:t>
            </a:r>
            <a:r>
              <a:rPr lang="zh-CN" altLang="en-US" sz="1400" b="0" dirty="0">
                <a:solidFill>
                  <a:srgbClr val="142E60"/>
                </a:solidFill>
              </a:rPr>
              <a:t>强 </a:t>
            </a:r>
            <a:r>
              <a:rPr lang="en-US" altLang="zh-CN" sz="1400" b="0" dirty="0">
                <a:solidFill>
                  <a:srgbClr val="142E60"/>
                </a:solidFill>
              </a:rPr>
              <a:t>/ </a:t>
            </a:r>
            <a:r>
              <a:rPr lang="zh-CN" altLang="en-US" sz="1400" b="0" dirty="0">
                <a:solidFill>
                  <a:srgbClr val="142E60"/>
                </a:solidFill>
              </a:rPr>
              <a:t>不 </a:t>
            </a:r>
            <a:r>
              <a:rPr lang="en-US" altLang="zh-CN" sz="1400" b="0" dirty="0">
                <a:solidFill>
                  <a:srgbClr val="142E60"/>
                </a:solidFill>
              </a:rPr>
              <a:t>/ </a:t>
            </a:r>
            <a:r>
              <a:rPr lang="zh-CN" altLang="en-US" sz="1400" b="0" dirty="0">
                <a:solidFill>
                  <a:srgbClr val="142E60"/>
                </a:solidFill>
              </a:rPr>
              <a:t>息   止 </a:t>
            </a:r>
            <a:r>
              <a:rPr lang="en-US" altLang="zh-CN" sz="1400" b="0" dirty="0">
                <a:solidFill>
                  <a:srgbClr val="142E60"/>
                </a:solidFill>
              </a:rPr>
              <a:t>/ </a:t>
            </a:r>
            <a:r>
              <a:rPr lang="zh-CN" altLang="en-US" sz="1400" b="0" dirty="0">
                <a:solidFill>
                  <a:srgbClr val="142E60"/>
                </a:solidFill>
              </a:rPr>
              <a:t>于 </a:t>
            </a:r>
            <a:r>
              <a:rPr lang="en-US" altLang="zh-CN" sz="1400" b="0" dirty="0">
                <a:solidFill>
                  <a:srgbClr val="142E60"/>
                </a:solidFill>
              </a:rPr>
              <a:t>/ </a:t>
            </a:r>
            <a:r>
              <a:rPr lang="zh-CN" altLang="en-US" sz="1400" b="0" dirty="0">
                <a:solidFill>
                  <a:srgbClr val="142E60"/>
                </a:solidFill>
              </a:rPr>
              <a:t>至 </a:t>
            </a:r>
            <a:r>
              <a:rPr lang="en-US" altLang="zh-CN" sz="1400" b="0" dirty="0">
                <a:solidFill>
                  <a:srgbClr val="142E60"/>
                </a:solidFill>
              </a:rPr>
              <a:t>/ </a:t>
            </a:r>
            <a:r>
              <a:rPr lang="zh-CN" altLang="en-US" sz="1400" b="0" dirty="0">
                <a:solidFill>
                  <a:srgbClr val="142E60"/>
                </a:solidFill>
              </a:rPr>
              <a:t>善</a:t>
            </a:r>
          </a:p>
        </p:txBody>
      </p:sp>
      <p:sp>
        <p:nvSpPr>
          <p:cNvPr id="13" name="文本占位符 12">
            <a:extLst>
              <a:ext uri="{FF2B5EF4-FFF2-40B4-BE49-F238E27FC236}">
                <a16:creationId xmlns:a16="http://schemas.microsoft.com/office/drawing/2014/main" id="{CC481CB8-DFEF-4308-817B-E7AD40409809}"/>
              </a:ext>
            </a:extLst>
          </p:cNvPr>
          <p:cNvSpPr>
            <a:spLocks noGrp="1"/>
          </p:cNvSpPr>
          <p:nvPr userDrawn="1">
            <p:ph type="body" sz="quarter" idx="17" hasCustomPrompt="1"/>
          </p:nvPr>
        </p:nvSpPr>
        <p:spPr>
          <a:xfrm>
            <a:off x="688975" y="4772706"/>
            <a:ext cx="1918038" cy="348133"/>
          </a:xfrm>
          <a:prstGeom prst="rect">
            <a:avLst/>
          </a:prstGeom>
        </p:spPr>
        <p:txBody>
          <a:bodyPr/>
          <a:lstStyle>
            <a:lvl1pPr marL="0" indent="0">
              <a:buNone/>
              <a:defRPr sz="1800" b="0">
                <a:solidFill>
                  <a:srgbClr val="537EC5"/>
                </a:solidFill>
              </a:defRPr>
            </a:lvl1pPr>
            <a:lvl2pPr>
              <a:defRPr b="1">
                <a:solidFill>
                  <a:srgbClr val="537EC5"/>
                </a:solidFill>
              </a:defRPr>
            </a:lvl2pPr>
            <a:lvl3pPr>
              <a:defRPr b="1">
                <a:solidFill>
                  <a:srgbClr val="537EC5"/>
                </a:solidFill>
              </a:defRPr>
            </a:lvl3pPr>
            <a:lvl4pPr>
              <a:defRPr b="1">
                <a:solidFill>
                  <a:srgbClr val="537EC5"/>
                </a:solidFill>
              </a:defRPr>
            </a:lvl4pPr>
            <a:lvl5pPr>
              <a:defRPr b="1">
                <a:solidFill>
                  <a:srgbClr val="537EC5"/>
                </a:solidFill>
              </a:defRPr>
            </a:lvl5pPr>
          </a:lstStyle>
          <a:p>
            <a:pPr lvl="0"/>
            <a:r>
              <a:rPr lang="zh-CN" altLang="en-US" dirty="0"/>
              <a:t>答辩人 </a:t>
            </a:r>
            <a:r>
              <a:rPr lang="en-US" altLang="zh-CN" dirty="0"/>
              <a:t>| </a:t>
            </a:r>
            <a:r>
              <a:rPr lang="zh-CN" altLang="en-US" dirty="0"/>
              <a:t>小夏</a:t>
            </a:r>
          </a:p>
        </p:txBody>
      </p:sp>
      <p:sp>
        <p:nvSpPr>
          <p:cNvPr id="27" name="文本占位符 12">
            <a:extLst>
              <a:ext uri="{FF2B5EF4-FFF2-40B4-BE49-F238E27FC236}">
                <a16:creationId xmlns:a16="http://schemas.microsoft.com/office/drawing/2014/main" id="{64BD0721-6FDD-4EB4-9099-D3BD252DDA39}"/>
              </a:ext>
            </a:extLst>
          </p:cNvPr>
          <p:cNvSpPr>
            <a:spLocks noGrp="1"/>
          </p:cNvSpPr>
          <p:nvPr userDrawn="1">
            <p:ph type="body" sz="quarter" idx="18" hasCustomPrompt="1"/>
          </p:nvPr>
        </p:nvSpPr>
        <p:spPr>
          <a:xfrm>
            <a:off x="2765392" y="4772706"/>
            <a:ext cx="2686050" cy="348133"/>
          </a:xfrm>
          <a:prstGeom prst="rect">
            <a:avLst/>
          </a:prstGeom>
        </p:spPr>
        <p:txBody>
          <a:bodyPr/>
          <a:lstStyle>
            <a:lvl1pPr marL="0" indent="0">
              <a:buNone/>
              <a:defRPr sz="1800" b="0">
                <a:solidFill>
                  <a:srgbClr val="537EC5"/>
                </a:solidFill>
              </a:defRPr>
            </a:lvl1pPr>
            <a:lvl2pPr>
              <a:defRPr b="1">
                <a:solidFill>
                  <a:srgbClr val="537EC5"/>
                </a:solidFill>
              </a:defRPr>
            </a:lvl2pPr>
            <a:lvl3pPr>
              <a:defRPr b="1">
                <a:solidFill>
                  <a:srgbClr val="537EC5"/>
                </a:solidFill>
              </a:defRPr>
            </a:lvl3pPr>
            <a:lvl4pPr>
              <a:defRPr b="1">
                <a:solidFill>
                  <a:srgbClr val="537EC5"/>
                </a:solidFill>
              </a:defRPr>
            </a:lvl4pPr>
            <a:lvl5pPr>
              <a:defRPr b="1">
                <a:solidFill>
                  <a:srgbClr val="537EC5"/>
                </a:solidFill>
              </a:defRPr>
            </a:lvl5pPr>
          </a:lstStyle>
          <a:p>
            <a:pPr lvl="0"/>
            <a:r>
              <a:rPr lang="zh-CN" altLang="en-US" dirty="0"/>
              <a:t>指导老师 </a:t>
            </a:r>
            <a:r>
              <a:rPr lang="en-US" altLang="zh-CN" dirty="0"/>
              <a:t>| XXX</a:t>
            </a:r>
            <a:endParaRPr lang="zh-CN" altLang="en-US" dirty="0"/>
          </a:p>
        </p:txBody>
      </p:sp>
      <p:sp>
        <p:nvSpPr>
          <p:cNvPr id="29" name="文本占位符 12">
            <a:extLst>
              <a:ext uri="{FF2B5EF4-FFF2-40B4-BE49-F238E27FC236}">
                <a16:creationId xmlns:a16="http://schemas.microsoft.com/office/drawing/2014/main" id="{36A92EEA-A10B-43E6-A5A2-D453FBD1C466}"/>
              </a:ext>
            </a:extLst>
          </p:cNvPr>
          <p:cNvSpPr>
            <a:spLocks noGrp="1"/>
          </p:cNvSpPr>
          <p:nvPr userDrawn="1">
            <p:ph type="body" sz="quarter" idx="19" hasCustomPrompt="1"/>
          </p:nvPr>
        </p:nvSpPr>
        <p:spPr>
          <a:xfrm>
            <a:off x="667502" y="5456297"/>
            <a:ext cx="3334058" cy="348133"/>
          </a:xfrm>
          <a:prstGeom prst="rect">
            <a:avLst/>
          </a:prstGeom>
        </p:spPr>
        <p:txBody>
          <a:bodyPr/>
          <a:lstStyle>
            <a:lvl1pPr marL="0" indent="0">
              <a:buNone/>
              <a:defRPr kumimoji="0" lang="zh-CN" altLang="en-US" sz="1600" b="0" i="0" u="none" strike="noStrike" kern="1200" cap="none" spc="0" normalizeH="0" baseline="0" dirty="0">
                <a:ln>
                  <a:noFill/>
                </a:ln>
                <a:solidFill>
                  <a:srgbClr val="666666"/>
                </a:solidFill>
                <a:effectLst/>
                <a:uLnTx/>
                <a:uFillTx/>
                <a:latin typeface="Arial"/>
                <a:ea typeface="Microsoft YaHei"/>
                <a:cs typeface="+mn-ea"/>
              </a:defRPr>
            </a:lvl1pPr>
            <a:lvl2pPr>
              <a:defRPr b="1">
                <a:solidFill>
                  <a:srgbClr val="537EC5"/>
                </a:solidFill>
              </a:defRPr>
            </a:lvl2pPr>
            <a:lvl3pPr>
              <a:defRPr b="1">
                <a:solidFill>
                  <a:srgbClr val="537EC5"/>
                </a:solidFill>
              </a:defRPr>
            </a:lvl3pPr>
            <a:lvl4pPr>
              <a:defRPr b="1">
                <a:solidFill>
                  <a:srgbClr val="537EC5"/>
                </a:solidFill>
              </a:defRPr>
            </a:lvl4pPr>
            <a:lvl5pPr>
              <a:defRPr b="1">
                <a:solidFill>
                  <a:srgbClr val="537EC5"/>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pPr>
            <a:r>
              <a:rPr lang="zh-CN" altLang="en-US" dirty="0"/>
              <a:t>答辩日期 </a:t>
            </a:r>
            <a:r>
              <a:rPr lang="en-US" altLang="zh-CN" dirty="0"/>
              <a:t>| XXXX/XX/XX</a:t>
            </a:r>
            <a:endParaRPr lang="zh-CN" altLang="en-US" dirty="0"/>
          </a:p>
        </p:txBody>
      </p:sp>
    </p:spTree>
    <p:extLst>
      <p:ext uri="{BB962C8B-B14F-4D97-AF65-F5344CB8AC3E}">
        <p14:creationId xmlns:p14="http://schemas.microsoft.com/office/powerpoint/2010/main" val="26770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300"/>
                                        <p:tgtEl>
                                          <p:spTgt spid="25">
                                            <p:txEl>
                                              <p:pRg st="0" end="0"/>
                                            </p:txEl>
                                          </p:spTgt>
                                        </p:tgtEl>
                                      </p:cBhvr>
                                    </p:animEffect>
                                    <p:anim calcmode="lin" valueType="num">
                                      <p:cBhvr>
                                        <p:cTn id="8" dur="3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grpId="0" nodeType="after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300"/>
                                        <p:tgtEl>
                                          <p:spTgt spid="24">
                                            <p:txEl>
                                              <p:pRg st="0" end="0"/>
                                            </p:txEl>
                                          </p:spTgt>
                                        </p:tgtEl>
                                      </p:cBhvr>
                                    </p:animEffect>
                                    <p:anim calcmode="lin" valueType="num">
                                      <p:cBhvr>
                                        <p:cTn id="14" dur="3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5" dur="300" fill="hold"/>
                                        <p:tgtEl>
                                          <p:spTgt spid="24">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20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fade">
                                      <p:cBhvr>
                                        <p:cTn id="18" dur="300"/>
                                        <p:tgtEl>
                                          <p:spTgt spid="26">
                                            <p:txEl>
                                              <p:pRg st="0" end="0"/>
                                            </p:txEl>
                                          </p:spTgt>
                                        </p:tgtEl>
                                      </p:cBhvr>
                                    </p:animEffect>
                                    <p:anim calcmode="lin" valueType="num">
                                      <p:cBhvr>
                                        <p:cTn id="19" dur="3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0" dur="3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800"/>
                            </p:stCondLst>
                            <p:childTnLst>
                              <p:par>
                                <p:cTn id="22" presetID="22" presetClass="entr" presetSubtype="8"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200"/>
                                        <p:tgtEl>
                                          <p:spTgt spid="2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300"/>
                                        <p:tgtEl>
                                          <p:spTgt spid="13">
                                            <p:txEl>
                                              <p:pRg st="0" end="0"/>
                                            </p:txEl>
                                          </p:spTgt>
                                        </p:tgtEl>
                                      </p:cBhvr>
                                    </p:animEffect>
                                  </p:childTnLst>
                                </p:cTn>
                              </p:par>
                            </p:childTnLst>
                          </p:cTn>
                        </p:par>
                        <p:par>
                          <p:cTn id="29" fill="hold">
                            <p:stCondLst>
                              <p:cond delay="1300"/>
                            </p:stCondLst>
                            <p:childTnLst>
                              <p:par>
                                <p:cTn id="30" presetID="10" presetClass="entr" presetSubtype="0" fill="hold" grpId="0" nodeType="after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fade">
                                      <p:cBhvr>
                                        <p:cTn id="32" dur="300"/>
                                        <p:tgtEl>
                                          <p:spTgt spid="27">
                                            <p:txEl>
                                              <p:pRg st="0" end="0"/>
                                            </p:txEl>
                                          </p:spTgt>
                                        </p:tgtEl>
                                      </p:cBhvr>
                                    </p:animEffect>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300"/>
                                        <p:tgtEl>
                                          <p:spTgt spid="29">
                                            <p:txEl>
                                              <p:pRg st="0" end="0"/>
                                            </p:txEl>
                                          </p:spTgt>
                                        </p:tgtEl>
                                      </p:cBhvr>
                                    </p:animEffect>
                                  </p:childTnLst>
                                </p:cTn>
                              </p:par>
                            </p:childTnLst>
                          </p:cTn>
                        </p:par>
                        <p:par>
                          <p:cTn id="37" fill="hold">
                            <p:stCondLst>
                              <p:cond delay="1900"/>
                            </p:stCondLst>
                            <p:childTnLst>
                              <p:par>
                                <p:cTn id="38" presetID="10"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3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42"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300"/>
                        <p:tgtEl>
                          <p:spTgt spid="24"/>
                        </p:tgtEl>
                      </p:cBhvr>
                    </p:animEffect>
                    <p:anim calcmode="lin" valueType="num">
                      <p:cBhvr>
                        <p:cTn dur="300" fill="hold"/>
                        <p:tgtEl>
                          <p:spTgt spid="24"/>
                        </p:tgtEl>
                        <p:attrNameLst>
                          <p:attrName>ppt_x</p:attrName>
                        </p:attrNameLst>
                      </p:cBhvr>
                      <p:tavLst>
                        <p:tav tm="0">
                          <p:val>
                            <p:strVal val="#ppt_x"/>
                          </p:val>
                        </p:tav>
                        <p:tav tm="100000">
                          <p:val>
                            <p:strVal val="#ppt_x"/>
                          </p:val>
                        </p:tav>
                      </p:tavLst>
                    </p:anim>
                    <p:anim calcmode="lin" valueType="num">
                      <p:cBhvr>
                        <p:cTn dur="300" fill="hold"/>
                        <p:tgtEl>
                          <p:spTgt spid="24"/>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300"/>
                        <p:tgtEl>
                          <p:spTgt spid="25"/>
                        </p:tgtEl>
                      </p:cBhvr>
                    </p:animEffect>
                    <p:anim calcmode="lin" valueType="num">
                      <p:cBhvr>
                        <p:cTn dur="300" fill="hold"/>
                        <p:tgtEl>
                          <p:spTgt spid="25"/>
                        </p:tgtEl>
                        <p:attrNameLst>
                          <p:attrName>ppt_x</p:attrName>
                        </p:attrNameLst>
                      </p:cBhvr>
                      <p:tavLst>
                        <p:tav tm="0">
                          <p:val>
                            <p:strVal val="#ppt_x"/>
                          </p:val>
                        </p:tav>
                        <p:tav tm="100000">
                          <p:val>
                            <p:strVal val="#ppt_x"/>
                          </p:val>
                        </p:tav>
                      </p:tavLst>
                    </p:anim>
                    <p:anim calcmode="lin" valueType="num">
                      <p:cBhvr>
                        <p:cTn dur="3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300"/>
                        <p:tgtEl>
                          <p:spTgt spid="26"/>
                        </p:tgtEl>
                      </p:cBhvr>
                    </p:animEffect>
                    <p:anim calcmode="lin" valueType="num">
                      <p:cBhvr>
                        <p:cTn dur="300" fill="hold"/>
                        <p:tgtEl>
                          <p:spTgt spid="26"/>
                        </p:tgtEl>
                        <p:attrNameLst>
                          <p:attrName>ppt_x</p:attrName>
                        </p:attrNameLst>
                      </p:cBhvr>
                      <p:tavLst>
                        <p:tav tm="0">
                          <p:val>
                            <p:strVal val="#ppt_x"/>
                          </p:val>
                        </p:tav>
                        <p:tav tm="100000">
                          <p:val>
                            <p:strVal val="#ppt_x"/>
                          </p:val>
                        </p:tav>
                      </p:tavLst>
                    </p:anim>
                    <p:anim calcmode="lin" valueType="num">
                      <p:cBhvr>
                        <p:cTn dur="300" fill="hold"/>
                        <p:tgtEl>
                          <p:spTgt spid="26"/>
                        </p:tgtEl>
                        <p:attrNameLst>
                          <p:attrName>ppt_y</p:attrName>
                        </p:attrNameLst>
                      </p:cBhvr>
                      <p:tavLst>
                        <p:tav tm="0">
                          <p:val>
                            <p:strVal val="#ppt_y+.1"/>
                          </p:val>
                        </p:tav>
                        <p:tav tm="100000">
                          <p:val>
                            <p:strVal val="#ppt_y"/>
                          </p:val>
                        </p:tav>
                      </p:tavLst>
                    </p:anim>
                  </p:childTnLst>
                </p:cTn>
              </p:par>
            </p:tnLst>
          </p:tmpl>
        </p:tmplLst>
      </p:bldP>
      <p:bldP spid="36" grpId="0"/>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300"/>
                        <p:tgtEl>
                          <p:spTgt spid="13"/>
                        </p:tgtEl>
                      </p:cBhvr>
                    </p:animEffect>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300"/>
                        <p:tgtEl>
                          <p:spTgt spid="27"/>
                        </p:tgtEl>
                      </p:cBhvr>
                    </p:animEffect>
                  </p:childTnLst>
                </p:cTn>
              </p:par>
            </p:tnLst>
          </p:tmpl>
        </p:tmplLst>
      </p:bldP>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300"/>
                        <p:tgtEl>
                          <p:spTgt spid="29"/>
                        </p:tgtEl>
                      </p:cBhvr>
                    </p:animEffect>
                  </p:childTnLst>
                </p:cTn>
              </p:par>
            </p:tnLst>
          </p:tmpl>
        </p:tmplLst>
      </p:bldP>
    </p:bldLst>
  </p:timing>
  <p:extLst mod="1">
    <p:ext uri="{DCECCB84-F9BA-43D5-87BE-67443E8EF086}">
      <p15:sldGuideLst xmlns:p15="http://schemas.microsoft.com/office/powerpoint/2012/main">
        <p15:guide id="1" pos="41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3" name="图片 2" descr="图片包含 建筑, 户外, 火, 大&#10;&#10;描述已自动生成">
            <a:extLst>
              <a:ext uri="{FF2B5EF4-FFF2-40B4-BE49-F238E27FC236}">
                <a16:creationId xmlns:a16="http://schemas.microsoft.com/office/drawing/2014/main" id="{FEE38988-7EFA-48A3-A863-7CE10CA3EFE0}"/>
              </a:ext>
            </a:extLst>
          </p:cNvPr>
          <p:cNvPicPr>
            <a:picLocks noChangeAspect="1"/>
          </p:cNvPicPr>
          <p:nvPr userDrawn="1"/>
        </p:nvPicPr>
        <p:blipFill rotWithShape="1">
          <a:blip r:embed="rId2" cstate="screen">
            <a:alphaModFix amt="11000"/>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A315BA04-8AB1-4700-8CAD-E8C564FA3A08}"/>
              </a:ext>
            </a:extLst>
          </p:cNvPr>
          <p:cNvGrpSpPr/>
          <p:nvPr userDrawn="1"/>
        </p:nvGrpSpPr>
        <p:grpSpPr>
          <a:xfrm>
            <a:off x="0" y="0"/>
            <a:ext cx="6374510" cy="6858000"/>
            <a:chOff x="-18162" y="0"/>
            <a:chExt cx="6374510" cy="6858000"/>
          </a:xfrm>
        </p:grpSpPr>
        <p:pic>
          <p:nvPicPr>
            <p:cNvPr id="14" name="图片 13">
              <a:extLst>
                <a:ext uri="{FF2B5EF4-FFF2-40B4-BE49-F238E27FC236}">
                  <a16:creationId xmlns:a16="http://schemas.microsoft.com/office/drawing/2014/main" id="{85F23A18-D996-431A-ADA4-4E24CAAE32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7592" t="7720" b="7451"/>
            <a:stretch/>
          </p:blipFill>
          <p:spPr>
            <a:xfrm>
              <a:off x="0" y="0"/>
              <a:ext cx="6268340" cy="6858000"/>
            </a:xfrm>
            <a:prstGeom prst="rect">
              <a:avLst/>
            </a:prstGeom>
          </p:spPr>
        </p:pic>
        <p:pic>
          <p:nvPicPr>
            <p:cNvPr id="5" name="图片 4" descr="图片包含 游戏机&#10;&#10;描述已自动生成">
              <a:extLst>
                <a:ext uri="{FF2B5EF4-FFF2-40B4-BE49-F238E27FC236}">
                  <a16:creationId xmlns:a16="http://schemas.microsoft.com/office/drawing/2014/main" id="{50AA0F43-1604-4E95-8135-1F7803BC684C}"/>
                </a:ext>
              </a:extLst>
            </p:cNvPr>
            <p:cNvPicPr>
              <a:picLocks noChangeAspect="1"/>
            </p:cNvPicPr>
            <p:nvPr userDrawn="1"/>
          </p:nvPicPr>
          <p:blipFill rotWithShape="1">
            <a:blip r:embed="rId4" cstate="screen">
              <a:biLevel thresh="75000"/>
              <a:alphaModFix amt="6000"/>
              <a:extLst>
                <a:ext uri="{28A0092B-C50C-407E-A947-70E740481C1C}">
                  <a14:useLocalDpi xmlns:a14="http://schemas.microsoft.com/office/drawing/2010/main"/>
                </a:ext>
              </a:extLst>
            </a:blip>
            <a:srcRect/>
            <a:stretch/>
          </p:blipFill>
          <p:spPr>
            <a:xfrm>
              <a:off x="-18162" y="0"/>
              <a:ext cx="6374510" cy="6858000"/>
            </a:xfrm>
            <a:prstGeom prst="rect">
              <a:avLst/>
            </a:prstGeom>
          </p:spPr>
        </p:pic>
      </p:grpSp>
      <p:pic>
        <p:nvPicPr>
          <p:cNvPr id="6" name="图片 5">
            <a:extLst>
              <a:ext uri="{FF2B5EF4-FFF2-40B4-BE49-F238E27FC236}">
                <a16:creationId xmlns:a16="http://schemas.microsoft.com/office/drawing/2014/main" id="{3D2773BB-D8AE-42E1-9B7D-77B10805AB87}"/>
              </a:ext>
            </a:extLst>
          </p:cNvPr>
          <p:cNvPicPr>
            <a:picLocks noChangeAspect="1"/>
          </p:cNvPicPr>
          <p:nvPr userDrawn="1"/>
        </p:nvPicPr>
        <p:blipFill>
          <a:blip r:embed="rId5" cstate="screen">
            <a:extLst>
              <a:ext uri="{28A0092B-C50C-407E-A947-70E740481C1C}">
                <a14:useLocalDpi xmlns:a14="http://schemas.microsoft.com/office/drawing/2010/main"/>
              </a:ext>
            </a:extLst>
          </a:blip>
          <a:srcRect l="35649" t="16934" b="16934"/>
          <a:stretch>
            <a:fillRect/>
          </a:stretch>
        </p:blipFill>
        <p:spPr>
          <a:xfrm>
            <a:off x="-1455423" y="1"/>
            <a:ext cx="8279258" cy="6954278"/>
          </a:xfrm>
          <a:custGeom>
            <a:avLst/>
            <a:gdLst>
              <a:gd name="connsiteX0" fmla="*/ 0 w 6677201"/>
              <a:gd name="connsiteY0" fmla="*/ 0 h 6858000"/>
              <a:gd name="connsiteX1" fmla="*/ 6677201 w 6677201"/>
              <a:gd name="connsiteY1" fmla="*/ 0 h 6858000"/>
              <a:gd name="connsiteX2" fmla="*/ 6677201 w 6677201"/>
              <a:gd name="connsiteY2" fmla="*/ 6858000 h 6858000"/>
              <a:gd name="connsiteX3" fmla="*/ 0 w 66772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77201" h="6858000">
                <a:moveTo>
                  <a:pt x="0" y="0"/>
                </a:moveTo>
                <a:lnTo>
                  <a:pt x="6677201" y="0"/>
                </a:lnTo>
                <a:lnTo>
                  <a:pt x="6677201" y="6858000"/>
                </a:lnTo>
                <a:lnTo>
                  <a:pt x="0" y="6858000"/>
                </a:lnTo>
                <a:close/>
              </a:path>
            </a:pathLst>
          </a:custGeom>
        </p:spPr>
      </p:pic>
      <p:sp>
        <p:nvSpPr>
          <p:cNvPr id="8" name="矩形 7">
            <a:extLst>
              <a:ext uri="{FF2B5EF4-FFF2-40B4-BE49-F238E27FC236}">
                <a16:creationId xmlns:a16="http://schemas.microsoft.com/office/drawing/2014/main" id="{091C5280-7EE2-48E2-8E9A-B85CADA8A80C}"/>
              </a:ext>
            </a:extLst>
          </p:cNvPr>
          <p:cNvSpPr/>
          <p:nvPr userDrawn="1"/>
        </p:nvSpPr>
        <p:spPr>
          <a:xfrm>
            <a:off x="2214374" y="3872827"/>
            <a:ext cx="2548545" cy="259077"/>
          </a:xfrm>
          <a:prstGeom prst="rect">
            <a:avLst/>
          </a:prstGeom>
          <a:solidFill>
            <a:srgbClr val="537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142E60"/>
              </a:solidFill>
              <a:effectLst/>
              <a:uLnTx/>
              <a:uFillTx/>
              <a:latin typeface="Arial"/>
              <a:ea typeface="微软雅黑"/>
              <a:cs typeface="+mn-cs"/>
            </a:endParaRPr>
          </a:p>
        </p:txBody>
      </p:sp>
      <p:sp>
        <p:nvSpPr>
          <p:cNvPr id="9" name="文本框 8">
            <a:extLst>
              <a:ext uri="{FF2B5EF4-FFF2-40B4-BE49-F238E27FC236}">
                <a16:creationId xmlns:a16="http://schemas.microsoft.com/office/drawing/2014/main" id="{3B871782-1DBE-44BF-B80C-7749EC6AE065}"/>
              </a:ext>
            </a:extLst>
          </p:cNvPr>
          <p:cNvSpPr txBox="1"/>
          <p:nvPr userDrawn="1"/>
        </p:nvSpPr>
        <p:spPr>
          <a:xfrm>
            <a:off x="2214374" y="3047051"/>
            <a:ext cx="3191051" cy="83099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142E60"/>
                </a:solidFill>
                <a:effectLst/>
                <a:uLnTx/>
                <a:uFillTx/>
                <a:latin typeface="+mn-lt"/>
                <a:ea typeface="+mn-ea"/>
                <a:cs typeface="+mn-cs"/>
              </a:rPr>
              <a:t>Content</a:t>
            </a:r>
          </a:p>
        </p:txBody>
      </p:sp>
      <p:pic>
        <p:nvPicPr>
          <p:cNvPr id="11" name="图片 10">
            <a:extLst>
              <a:ext uri="{FF2B5EF4-FFF2-40B4-BE49-F238E27FC236}">
                <a16:creationId xmlns:a16="http://schemas.microsoft.com/office/drawing/2014/main" id="{F05162E1-0B3B-42D6-9E50-7A64DC99016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667502" y="348744"/>
            <a:ext cx="1797615" cy="645923"/>
          </a:xfrm>
          <a:prstGeom prst="rect">
            <a:avLst/>
          </a:prstGeom>
        </p:spPr>
      </p:pic>
      <p:sp>
        <p:nvSpPr>
          <p:cNvPr id="16" name="文本框 15">
            <a:extLst>
              <a:ext uri="{FF2B5EF4-FFF2-40B4-BE49-F238E27FC236}">
                <a16:creationId xmlns:a16="http://schemas.microsoft.com/office/drawing/2014/main" id="{1E1FABA5-D294-480C-B28E-702E56024339}"/>
              </a:ext>
            </a:extLst>
          </p:cNvPr>
          <p:cNvSpPr txBox="1"/>
          <p:nvPr userDrawn="1"/>
        </p:nvSpPr>
        <p:spPr>
          <a:xfrm>
            <a:off x="2684206" y="631777"/>
            <a:ext cx="24947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b="0" dirty="0">
                <a:solidFill>
                  <a:srgbClr val="142E60"/>
                </a:solidFill>
              </a:rPr>
              <a:t>自 </a:t>
            </a:r>
            <a:r>
              <a:rPr lang="en-US" altLang="zh-CN" sz="1100" b="0" dirty="0">
                <a:solidFill>
                  <a:srgbClr val="142E60"/>
                </a:solidFill>
              </a:rPr>
              <a:t>/ </a:t>
            </a:r>
            <a:r>
              <a:rPr lang="zh-CN" altLang="en-US" sz="1100" b="0" dirty="0">
                <a:solidFill>
                  <a:srgbClr val="142E60"/>
                </a:solidFill>
              </a:rPr>
              <a:t>强 </a:t>
            </a:r>
            <a:r>
              <a:rPr lang="en-US" altLang="zh-CN" sz="1100" b="0" dirty="0">
                <a:solidFill>
                  <a:srgbClr val="142E60"/>
                </a:solidFill>
              </a:rPr>
              <a:t>/ </a:t>
            </a:r>
            <a:r>
              <a:rPr lang="zh-CN" altLang="en-US" sz="1100" b="0" dirty="0">
                <a:solidFill>
                  <a:srgbClr val="142E60"/>
                </a:solidFill>
              </a:rPr>
              <a:t>不 </a:t>
            </a:r>
            <a:r>
              <a:rPr lang="en-US" altLang="zh-CN" sz="1100" b="0" dirty="0">
                <a:solidFill>
                  <a:srgbClr val="142E60"/>
                </a:solidFill>
              </a:rPr>
              <a:t>/ </a:t>
            </a:r>
            <a:r>
              <a:rPr lang="zh-CN" altLang="en-US" sz="1100" b="0" dirty="0">
                <a:solidFill>
                  <a:srgbClr val="142E60"/>
                </a:solidFill>
              </a:rPr>
              <a:t>息   止 </a:t>
            </a:r>
            <a:r>
              <a:rPr lang="en-US" altLang="zh-CN" sz="1100" b="0" dirty="0">
                <a:solidFill>
                  <a:srgbClr val="142E60"/>
                </a:solidFill>
              </a:rPr>
              <a:t>/ </a:t>
            </a:r>
            <a:r>
              <a:rPr lang="zh-CN" altLang="en-US" sz="1100" b="0" dirty="0">
                <a:solidFill>
                  <a:srgbClr val="142E60"/>
                </a:solidFill>
              </a:rPr>
              <a:t>于 </a:t>
            </a:r>
            <a:r>
              <a:rPr lang="en-US" altLang="zh-CN" sz="1100" b="0" dirty="0">
                <a:solidFill>
                  <a:srgbClr val="142E60"/>
                </a:solidFill>
              </a:rPr>
              <a:t>/ </a:t>
            </a:r>
            <a:r>
              <a:rPr lang="zh-CN" altLang="en-US" sz="1100" b="0" dirty="0">
                <a:solidFill>
                  <a:srgbClr val="142E60"/>
                </a:solidFill>
              </a:rPr>
              <a:t>至 </a:t>
            </a:r>
            <a:r>
              <a:rPr lang="en-US" altLang="zh-CN" sz="1100" b="0" dirty="0">
                <a:solidFill>
                  <a:srgbClr val="142E60"/>
                </a:solidFill>
              </a:rPr>
              <a:t>/ </a:t>
            </a:r>
            <a:r>
              <a:rPr lang="zh-CN" altLang="en-US" sz="1100" b="0" dirty="0">
                <a:solidFill>
                  <a:srgbClr val="142E60"/>
                </a:solidFill>
              </a:rPr>
              <a:t>善</a:t>
            </a:r>
          </a:p>
        </p:txBody>
      </p:sp>
    </p:spTree>
    <p:extLst>
      <p:ext uri="{BB962C8B-B14F-4D97-AF65-F5344CB8AC3E}">
        <p14:creationId xmlns:p14="http://schemas.microsoft.com/office/powerpoint/2010/main" val="369050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
                                        <p:tgtEl>
                                          <p:spTgt spid="9"/>
                                        </p:tgtEl>
                                      </p:cBhvr>
                                    </p:animEffect>
                                    <p:anim calcmode="lin" valueType="num">
                                      <p:cBhvr>
                                        <p:cTn id="13" dur="300" fill="hold"/>
                                        <p:tgtEl>
                                          <p:spTgt spid="9"/>
                                        </p:tgtEl>
                                        <p:attrNameLst>
                                          <p:attrName>ppt_x</p:attrName>
                                        </p:attrNameLst>
                                      </p:cBhvr>
                                      <p:tavLst>
                                        <p:tav tm="0">
                                          <p:val>
                                            <p:strVal val="#ppt_x"/>
                                          </p:val>
                                        </p:tav>
                                        <p:tav tm="100000">
                                          <p:val>
                                            <p:strVal val="#ppt_x"/>
                                          </p:val>
                                        </p:tav>
                                      </p:tavLst>
                                    </p:anim>
                                    <p:anim calcmode="lin" valueType="num">
                                      <p:cBhvr>
                                        <p:cTn id="14" dur="3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6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300"/>
                                        <p:tgtEl>
                                          <p:spTgt spid="8"/>
                                        </p:tgtEl>
                                      </p:cBhvr>
                                    </p:animEffect>
                                  </p:childTnLst>
                                </p:cTn>
                              </p:par>
                            </p:childTnLst>
                          </p:cTn>
                        </p:par>
                        <p:par>
                          <p:cTn id="19" fill="hold">
                            <p:stCondLst>
                              <p:cond delay="9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728749D-1B9C-4684-AB4B-145A39A21E50}"/>
              </a:ext>
            </a:extLst>
          </p:cNvPr>
          <p:cNvSpPr/>
          <p:nvPr userDrawn="1"/>
        </p:nvSpPr>
        <p:spPr>
          <a:xfrm>
            <a:off x="0" y="0"/>
            <a:ext cx="12192000" cy="6858000"/>
          </a:xfrm>
          <a:prstGeom prst="rect">
            <a:avLst/>
          </a:prstGeom>
          <a:gradFill flip="none" rotWithShape="1">
            <a:gsLst>
              <a:gs pos="35000">
                <a:schemeClr val="bg1"/>
              </a:gs>
              <a:gs pos="100000">
                <a:schemeClr val="bg1">
                  <a:alpha val="0"/>
                </a:schemeClr>
              </a:gs>
            </a:gsLst>
            <a:lin ang="0" scaled="1"/>
            <a:tileRect/>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占位符 44">
            <a:extLst>
              <a:ext uri="{FF2B5EF4-FFF2-40B4-BE49-F238E27FC236}">
                <a16:creationId xmlns:a16="http://schemas.microsoft.com/office/drawing/2014/main" id="{28088C8E-36FF-4340-B886-8EDF94897711}"/>
              </a:ext>
            </a:extLst>
          </p:cNvPr>
          <p:cNvSpPr>
            <a:spLocks noGrp="1"/>
          </p:cNvSpPr>
          <p:nvPr userDrawn="1">
            <p:ph type="body" sz="quarter" idx="10" hasCustomPrompt="1"/>
          </p:nvPr>
        </p:nvSpPr>
        <p:spPr>
          <a:xfrm>
            <a:off x="-1" y="4189677"/>
            <a:ext cx="5368944" cy="725488"/>
          </a:xfrm>
          <a:prstGeom prst="rect">
            <a:avLst/>
          </a:prstGeom>
        </p:spPr>
        <p:txBody>
          <a:bodyPr lIns="0" rIns="90000">
            <a:noAutofit/>
          </a:bodyPr>
          <a:lstStyle>
            <a:lvl1pPr marL="0" indent="0" algn="ctr">
              <a:lnSpc>
                <a:spcPct val="100000"/>
              </a:lnSpc>
              <a:buNone/>
              <a:defRPr sz="4400" b="1" spc="100" baseline="0">
                <a:solidFill>
                  <a:srgbClr val="142E60"/>
                </a:solidFill>
                <a:latin typeface="+mj-ea"/>
                <a:ea typeface="+mj-ea"/>
              </a:defRPr>
            </a:lvl1pPr>
          </a:lstStyle>
          <a:p>
            <a:pPr lvl="0"/>
            <a:r>
              <a:rPr lang="zh-CN" altLang="en-US" dirty="0"/>
              <a:t>请输入你的节标题</a:t>
            </a:r>
          </a:p>
        </p:txBody>
      </p:sp>
      <p:sp>
        <p:nvSpPr>
          <p:cNvPr id="10" name="文本占位符 46">
            <a:extLst>
              <a:ext uri="{FF2B5EF4-FFF2-40B4-BE49-F238E27FC236}">
                <a16:creationId xmlns:a16="http://schemas.microsoft.com/office/drawing/2014/main" id="{366B861F-9465-4FEA-B1FC-B1D59FA4853D}"/>
              </a:ext>
            </a:extLst>
          </p:cNvPr>
          <p:cNvSpPr>
            <a:spLocks noGrp="1"/>
          </p:cNvSpPr>
          <p:nvPr userDrawn="1">
            <p:ph type="body" sz="quarter" idx="11" hasCustomPrompt="1"/>
          </p:nvPr>
        </p:nvSpPr>
        <p:spPr>
          <a:xfrm>
            <a:off x="-1" y="4857350"/>
            <a:ext cx="5368944" cy="424732"/>
          </a:xfrm>
          <a:prstGeom prst="rect">
            <a:avLst/>
          </a:prstGeom>
        </p:spPr>
        <p:txBody>
          <a:bodyPr lIns="90000" anchor="ctr" anchorCtr="0">
            <a:noAutofit/>
          </a:bodyPr>
          <a:lstStyle>
            <a:lvl1pPr marL="0" indent="0" algn="ctr">
              <a:lnSpc>
                <a:spcPct val="100000"/>
              </a:lnSpc>
              <a:buNone/>
              <a:defRPr sz="1200" spc="500" baseline="0">
                <a:solidFill>
                  <a:schemeClr val="bg1">
                    <a:lumMod val="75000"/>
                  </a:schemeClr>
                </a:solidFill>
                <a:latin typeface="+mn-lt"/>
              </a:defRPr>
            </a:lvl1pPr>
          </a:lstStyle>
          <a:p>
            <a:pPr lvl="0"/>
            <a:r>
              <a:rPr lang="en-US" altLang="zh-CN" dirty="0"/>
              <a:t>Supporting Your Text Here</a:t>
            </a:r>
            <a:endParaRPr lang="zh-CN" altLang="en-US" dirty="0"/>
          </a:p>
        </p:txBody>
      </p:sp>
      <p:pic>
        <p:nvPicPr>
          <p:cNvPr id="12" name="图片 11">
            <a:extLst>
              <a:ext uri="{FF2B5EF4-FFF2-40B4-BE49-F238E27FC236}">
                <a16:creationId xmlns:a16="http://schemas.microsoft.com/office/drawing/2014/main" id="{FDB7437A-F8B4-4822-BE86-E5864CF18E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7502" y="348744"/>
            <a:ext cx="1797615" cy="645923"/>
          </a:xfrm>
          <a:prstGeom prst="rect">
            <a:avLst/>
          </a:prstGeom>
        </p:spPr>
      </p:pic>
      <p:sp>
        <p:nvSpPr>
          <p:cNvPr id="15" name="文本框 14">
            <a:extLst>
              <a:ext uri="{FF2B5EF4-FFF2-40B4-BE49-F238E27FC236}">
                <a16:creationId xmlns:a16="http://schemas.microsoft.com/office/drawing/2014/main" id="{F71BA2CC-9F8F-4DDF-8E57-3CF7D5EC5FD0}"/>
              </a:ext>
            </a:extLst>
          </p:cNvPr>
          <p:cNvSpPr txBox="1"/>
          <p:nvPr userDrawn="1"/>
        </p:nvSpPr>
        <p:spPr>
          <a:xfrm>
            <a:off x="2684206" y="631777"/>
            <a:ext cx="24947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b="0" dirty="0">
                <a:solidFill>
                  <a:srgbClr val="142E60"/>
                </a:solidFill>
              </a:rPr>
              <a:t>自 </a:t>
            </a:r>
            <a:r>
              <a:rPr lang="en-US" altLang="zh-CN" sz="1100" b="0" dirty="0">
                <a:solidFill>
                  <a:srgbClr val="142E60"/>
                </a:solidFill>
              </a:rPr>
              <a:t>/ </a:t>
            </a:r>
            <a:r>
              <a:rPr lang="zh-CN" altLang="en-US" sz="1100" b="0" dirty="0">
                <a:solidFill>
                  <a:srgbClr val="142E60"/>
                </a:solidFill>
              </a:rPr>
              <a:t>强 </a:t>
            </a:r>
            <a:r>
              <a:rPr lang="en-US" altLang="zh-CN" sz="1100" b="0" dirty="0">
                <a:solidFill>
                  <a:srgbClr val="142E60"/>
                </a:solidFill>
              </a:rPr>
              <a:t>/ </a:t>
            </a:r>
            <a:r>
              <a:rPr lang="zh-CN" altLang="en-US" sz="1100" b="0" dirty="0">
                <a:solidFill>
                  <a:srgbClr val="142E60"/>
                </a:solidFill>
              </a:rPr>
              <a:t>不 </a:t>
            </a:r>
            <a:r>
              <a:rPr lang="en-US" altLang="zh-CN" sz="1100" b="0" dirty="0">
                <a:solidFill>
                  <a:srgbClr val="142E60"/>
                </a:solidFill>
              </a:rPr>
              <a:t>/ </a:t>
            </a:r>
            <a:r>
              <a:rPr lang="zh-CN" altLang="en-US" sz="1100" b="0" dirty="0">
                <a:solidFill>
                  <a:srgbClr val="142E60"/>
                </a:solidFill>
              </a:rPr>
              <a:t>息   止 </a:t>
            </a:r>
            <a:r>
              <a:rPr lang="en-US" altLang="zh-CN" sz="1100" b="0" dirty="0">
                <a:solidFill>
                  <a:srgbClr val="142E60"/>
                </a:solidFill>
              </a:rPr>
              <a:t>/ </a:t>
            </a:r>
            <a:r>
              <a:rPr lang="zh-CN" altLang="en-US" sz="1100" b="0" dirty="0">
                <a:solidFill>
                  <a:srgbClr val="142E60"/>
                </a:solidFill>
              </a:rPr>
              <a:t>于 </a:t>
            </a:r>
            <a:r>
              <a:rPr lang="en-US" altLang="zh-CN" sz="1100" b="0" dirty="0">
                <a:solidFill>
                  <a:srgbClr val="142E60"/>
                </a:solidFill>
              </a:rPr>
              <a:t>/ </a:t>
            </a:r>
            <a:r>
              <a:rPr lang="zh-CN" altLang="en-US" sz="1100" b="0" dirty="0">
                <a:solidFill>
                  <a:srgbClr val="142E60"/>
                </a:solidFill>
              </a:rPr>
              <a:t>至 </a:t>
            </a:r>
            <a:r>
              <a:rPr lang="en-US" altLang="zh-CN" sz="1100" b="0" dirty="0">
                <a:solidFill>
                  <a:srgbClr val="142E60"/>
                </a:solidFill>
              </a:rPr>
              <a:t>/ </a:t>
            </a:r>
            <a:r>
              <a:rPr lang="zh-CN" altLang="en-US" sz="1100" b="0" dirty="0">
                <a:solidFill>
                  <a:srgbClr val="142E60"/>
                </a:solidFill>
              </a:rPr>
              <a:t>善</a:t>
            </a:r>
          </a:p>
        </p:txBody>
      </p:sp>
      <p:sp>
        <p:nvSpPr>
          <p:cNvPr id="20" name="文本占位符 19">
            <a:extLst>
              <a:ext uri="{FF2B5EF4-FFF2-40B4-BE49-F238E27FC236}">
                <a16:creationId xmlns:a16="http://schemas.microsoft.com/office/drawing/2014/main" id="{B209C5BE-0F14-49B8-8477-9E3EAF8482D5}"/>
              </a:ext>
            </a:extLst>
          </p:cNvPr>
          <p:cNvSpPr>
            <a:spLocks noGrp="1"/>
          </p:cNvSpPr>
          <p:nvPr>
            <p:ph type="body" sz="quarter" idx="13" hasCustomPrompt="1"/>
          </p:nvPr>
        </p:nvSpPr>
        <p:spPr>
          <a:xfrm>
            <a:off x="2017230" y="2613759"/>
            <a:ext cx="1366838" cy="1330325"/>
          </a:xfrm>
          <a:prstGeom prst="rect">
            <a:avLst/>
          </a:prstGeom>
        </p:spPr>
        <p:txBody>
          <a:bodyPr/>
          <a:lstStyle>
            <a:lvl1pPr marL="0" indent="0">
              <a:buNone/>
              <a:defRPr kumimoji="0" lang="zh-CN" altLang="en-US" sz="7200" b="0" i="0" u="none" strike="noStrike" kern="1200" cap="none" spc="0" normalizeH="0" baseline="0" dirty="0">
                <a:ln>
                  <a:noFill/>
                </a:ln>
                <a:pattFill prst="narHorz">
                  <a:fgClr>
                    <a:prstClr val="white">
                      <a:lumMod val="75000"/>
                    </a:prstClr>
                  </a:fgClr>
                  <a:bgClr>
                    <a:prstClr val="white"/>
                  </a:bgClr>
                </a:pattFill>
                <a:effectLst/>
                <a:uLnTx/>
                <a:uFillTx/>
                <a:latin typeface="Microsoft YaHei"/>
                <a:ea typeface="Microsoft YaHei"/>
                <a:cs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01</a:t>
            </a:r>
            <a:endParaRPr lang="zh-CN" altLang="en-US" dirty="0"/>
          </a:p>
        </p:txBody>
      </p:sp>
      <p:sp>
        <p:nvSpPr>
          <p:cNvPr id="18" name="文本占位符 17">
            <a:extLst>
              <a:ext uri="{FF2B5EF4-FFF2-40B4-BE49-F238E27FC236}">
                <a16:creationId xmlns:a16="http://schemas.microsoft.com/office/drawing/2014/main" id="{31495EBB-08C8-4ABA-AE40-3A910435C2CE}"/>
              </a:ext>
            </a:extLst>
          </p:cNvPr>
          <p:cNvSpPr>
            <a:spLocks noGrp="1"/>
          </p:cNvSpPr>
          <p:nvPr>
            <p:ph type="body" sz="quarter" idx="12" hasCustomPrompt="1"/>
          </p:nvPr>
        </p:nvSpPr>
        <p:spPr>
          <a:xfrm>
            <a:off x="1884363" y="2567762"/>
            <a:ext cx="1365733" cy="1238250"/>
          </a:xfrm>
          <a:prstGeom prst="rect">
            <a:avLst/>
          </a:prstGeom>
        </p:spPr>
        <p:txBody>
          <a:bodyPr/>
          <a:lstStyle>
            <a:lvl1pPr marL="0" indent="0">
              <a:buNone/>
              <a:defRPr kumimoji="0" lang="zh-CN" altLang="en-US" sz="7200" b="1" i="0" u="none" strike="noStrike" kern="1200" cap="none" spc="0" normalizeH="0" baseline="0" dirty="0">
                <a:ln>
                  <a:noFill/>
                </a:ln>
                <a:solidFill>
                  <a:srgbClr val="537EC5"/>
                </a:solidFill>
                <a:effectLst/>
                <a:uLnTx/>
                <a:uFillTx/>
                <a:latin typeface="Microsoft YaHei"/>
                <a:ea typeface="Microsoft YaHei"/>
                <a:cs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01</a:t>
            </a:r>
            <a:endParaRPr lang="zh-CN" altLang="en-US" dirty="0"/>
          </a:p>
        </p:txBody>
      </p:sp>
    </p:spTree>
    <p:extLst>
      <p:ext uri="{BB962C8B-B14F-4D97-AF65-F5344CB8AC3E}">
        <p14:creationId xmlns:p14="http://schemas.microsoft.com/office/powerpoint/2010/main" val="9700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250"/>
                                        <p:tgtEl>
                                          <p:spTgt spid="20">
                                            <p:txEl>
                                              <p:pRg st="0" end="0"/>
                                            </p:txEl>
                                          </p:spTgt>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left)">
                                      <p:cBhvr>
                                        <p:cTn id="11" dur="250"/>
                                        <p:tgtEl>
                                          <p:spTgt spid="18">
                                            <p:txEl>
                                              <p:pRg st="0" end="0"/>
                                            </p:txEl>
                                          </p:spTgt>
                                        </p:tgtEl>
                                      </p:cBhvr>
                                    </p:animEffect>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300"/>
                                        <p:tgtEl>
                                          <p:spTgt spid="9">
                                            <p:txEl>
                                              <p:pRg st="0" end="0"/>
                                            </p:txEl>
                                          </p:spTgt>
                                        </p:tgtEl>
                                      </p:cBhvr>
                                    </p:animEffect>
                                    <p:anim calcmode="lin" valueType="num">
                                      <p:cBhvr>
                                        <p:cTn id="16" dur="3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3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800"/>
                            </p:stCondLst>
                            <p:childTnLst>
                              <p:par>
                                <p:cTn id="19" presetID="42" presetClass="entr" presetSubtype="0" fill="hold" grpId="0" nodeType="after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300"/>
                                        <p:tgtEl>
                                          <p:spTgt spid="10">
                                            <p:txEl>
                                              <p:pRg st="0" end="0"/>
                                            </p:txEl>
                                          </p:spTgt>
                                        </p:tgtEl>
                                      </p:cBhvr>
                                    </p:animEffect>
                                    <p:anim calcmode="lin" valueType="num">
                                      <p:cBhvr>
                                        <p:cTn id="22" dur="3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3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11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300"/>
                                        <p:tgtEl>
                                          <p:spTgt spid="12"/>
                                        </p:tgtEl>
                                      </p:cBhvr>
                                    </p:animEffect>
                                  </p:childTnLst>
                                </p:cTn>
                              </p:par>
                            </p:childTnLst>
                          </p:cTn>
                        </p:par>
                        <p:par>
                          <p:cTn id="28" fill="hold">
                            <p:stCondLst>
                              <p:cond delay="14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42"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300"/>
                        <p:tgtEl>
                          <p:spTgt spid="9"/>
                        </p:tgtEl>
                      </p:cBhvr>
                    </p:animEffect>
                    <p:anim calcmode="lin" valueType="num">
                      <p:cBhvr>
                        <p:cTn dur="300" fill="hold"/>
                        <p:tgtEl>
                          <p:spTgt spid="9"/>
                        </p:tgtEl>
                        <p:attrNameLst>
                          <p:attrName>ppt_x</p:attrName>
                        </p:attrNameLst>
                      </p:cBhvr>
                      <p:tavLst>
                        <p:tav tm="0">
                          <p:val>
                            <p:strVal val="#ppt_x"/>
                          </p:val>
                        </p:tav>
                        <p:tav tm="100000">
                          <p:val>
                            <p:strVal val="#ppt_x"/>
                          </p:val>
                        </p:tav>
                      </p:tavLst>
                    </p:anim>
                    <p:anim calcmode="lin" valueType="num">
                      <p:cBhvr>
                        <p:cTn dur="3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2"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300"/>
                        <p:tgtEl>
                          <p:spTgt spid="10"/>
                        </p:tgtEl>
                      </p:cBhvr>
                    </p:animEffect>
                    <p:anim calcmode="lin" valueType="num">
                      <p:cBhvr>
                        <p:cTn dur="300" fill="hold"/>
                        <p:tgtEl>
                          <p:spTgt spid="10"/>
                        </p:tgtEl>
                        <p:attrNameLst>
                          <p:attrName>ppt_x</p:attrName>
                        </p:attrNameLst>
                      </p:cBhvr>
                      <p:tavLst>
                        <p:tav tm="0">
                          <p:val>
                            <p:strVal val="#ppt_x"/>
                          </p:val>
                        </p:tav>
                        <p:tav tm="100000">
                          <p:val>
                            <p:strVal val="#ppt_x"/>
                          </p:val>
                        </p:tav>
                      </p:tavLst>
                    </p:anim>
                    <p:anim calcmode="lin" valueType="num">
                      <p:cBhvr>
                        <p:cTn dur="300" fill="hold"/>
                        <p:tgtEl>
                          <p:spTgt spid="10"/>
                        </p:tgtEl>
                        <p:attrNameLst>
                          <p:attrName>ppt_y</p:attrName>
                        </p:attrNameLst>
                      </p:cBhvr>
                      <p:tavLst>
                        <p:tav tm="0">
                          <p:val>
                            <p:strVal val="#ppt_y+.1"/>
                          </p:val>
                        </p:tav>
                        <p:tav tm="100000">
                          <p:val>
                            <p:strVal val="#ppt_y"/>
                          </p:val>
                        </p:tav>
                      </p:tavLst>
                    </p:anim>
                  </p:childTnLst>
                </p:cTn>
              </p:par>
            </p:tnLst>
          </p:tmpl>
        </p:tmplLst>
      </p:bldP>
      <p:bldP spid="15" grpId="0"/>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250"/>
                        <p:tgtEl>
                          <p:spTgt spid="20"/>
                        </p:tgtEl>
                      </p:cBhvr>
                    </p:animEffect>
                  </p:childTnLst>
                </p:cTn>
              </p:par>
            </p:tnLst>
          </p:tmpl>
        </p:tmplLst>
      </p:bldP>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250"/>
                        <p:tgtEl>
                          <p:spTgt spid="18"/>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B2C6BC5-C559-4C43-A294-F9562C0C75CE}"/>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081567" y="104778"/>
            <a:ext cx="1426149" cy="512447"/>
          </a:xfrm>
          <a:prstGeom prst="rect">
            <a:avLst/>
          </a:prstGeom>
        </p:spPr>
      </p:pic>
      <p:sp>
        <p:nvSpPr>
          <p:cNvPr id="12" name="矩形 4">
            <a:extLst>
              <a:ext uri="{FF2B5EF4-FFF2-40B4-BE49-F238E27FC236}">
                <a16:creationId xmlns:a16="http://schemas.microsoft.com/office/drawing/2014/main" id="{F7CE00CF-DFE4-1E4E-A3B1-7F748CF26E82}"/>
              </a:ext>
            </a:extLst>
          </p:cNvPr>
          <p:cNvSpPr/>
          <p:nvPr userDrawn="1"/>
        </p:nvSpPr>
        <p:spPr>
          <a:xfrm>
            <a:off x="212942" y="155742"/>
            <a:ext cx="7003405" cy="410520"/>
          </a:xfrm>
          <a:prstGeom prst="rect">
            <a:avLst/>
          </a:prstGeom>
          <a:solidFill>
            <a:schemeClr val="accent5">
              <a:lumMod val="40000"/>
              <a:lumOff val="6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9" name="Picture 23" descr="MEL-LOGO－无字">
            <a:extLst>
              <a:ext uri="{FF2B5EF4-FFF2-40B4-BE49-F238E27FC236}">
                <a16:creationId xmlns:a16="http://schemas.microsoft.com/office/drawing/2014/main" id="{AB575F89-983D-E548-8587-64BE92F112FD}"/>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63096" y="155743"/>
            <a:ext cx="1128714" cy="41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E222F9EF-DB1D-A34C-917E-956C7D56D5A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08862" y="155742"/>
            <a:ext cx="1462772" cy="410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AC97B3A-69A1-7041-800E-C32090DACB9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0215" y="36229"/>
            <a:ext cx="423369" cy="512447"/>
          </a:xfrm>
          <a:prstGeom prst="rect">
            <a:avLst/>
          </a:prstGeom>
        </p:spPr>
      </p:pic>
      <p:sp>
        <p:nvSpPr>
          <p:cNvPr id="6" name="TextBox 5">
            <a:extLst>
              <a:ext uri="{FF2B5EF4-FFF2-40B4-BE49-F238E27FC236}">
                <a16:creationId xmlns:a16="http://schemas.microsoft.com/office/drawing/2014/main" id="{DA16C084-34F1-8345-ABCA-74DE75698C3D}"/>
              </a:ext>
            </a:extLst>
          </p:cNvPr>
          <p:cNvSpPr txBox="1"/>
          <p:nvPr userDrawn="1"/>
        </p:nvSpPr>
        <p:spPr>
          <a:xfrm>
            <a:off x="7777658" y="94782"/>
            <a:ext cx="1059906" cy="253916"/>
          </a:xfrm>
          <a:prstGeom prst="rect">
            <a:avLst/>
          </a:prstGeom>
          <a:noFill/>
        </p:spPr>
        <p:txBody>
          <a:bodyPr wrap="none" rtlCol="0">
            <a:spAutoFit/>
          </a:bodyPr>
          <a:lstStyle/>
          <a:p>
            <a:r>
              <a:rPr lang="en-US" sz="1050" b="1" dirty="0">
                <a:solidFill>
                  <a:srgbClr val="0432FF"/>
                </a:solidFill>
                <a:latin typeface="Times New Roman" panose="02020603050405020304" pitchFamily="18" charset="0"/>
                <a:cs typeface="Times New Roman" panose="02020603050405020304" pitchFamily="18" charset="0"/>
              </a:rPr>
              <a:t>The 15</a:t>
            </a:r>
            <a:r>
              <a:rPr lang="en-US" sz="1050" b="1" baseline="30000" dirty="0">
                <a:solidFill>
                  <a:srgbClr val="0432FF"/>
                </a:solidFill>
                <a:latin typeface="Times New Roman" panose="02020603050405020304" pitchFamily="18" charset="0"/>
                <a:cs typeface="Times New Roman" panose="02020603050405020304" pitchFamily="18" charset="0"/>
              </a:rPr>
              <a:t>th</a:t>
            </a:r>
            <a:r>
              <a:rPr lang="en-US" sz="1050" b="1" dirty="0">
                <a:solidFill>
                  <a:srgbClr val="0432FF"/>
                </a:solidFill>
                <a:latin typeface="Times New Roman" panose="02020603050405020304" pitchFamily="18" charset="0"/>
                <a:cs typeface="Times New Roman" panose="02020603050405020304" pitchFamily="18" charset="0"/>
              </a:rPr>
              <a:t> UCAS</a:t>
            </a:r>
          </a:p>
        </p:txBody>
      </p:sp>
    </p:spTree>
    <p:extLst>
      <p:ext uri="{BB962C8B-B14F-4D97-AF65-F5344CB8AC3E}">
        <p14:creationId xmlns:p14="http://schemas.microsoft.com/office/powerpoint/2010/main" val="98580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成员介绍">
    <p:spTree>
      <p:nvGrpSpPr>
        <p:cNvPr id="1" name=""/>
        <p:cNvGrpSpPr/>
        <p:nvPr/>
      </p:nvGrpSpPr>
      <p:grpSpPr>
        <a:xfrm>
          <a:off x="0" y="0"/>
          <a:ext cx="0" cy="0"/>
          <a:chOff x="0" y="0"/>
          <a:chExt cx="0" cy="0"/>
        </a:xfrm>
      </p:grpSpPr>
      <p:pic>
        <p:nvPicPr>
          <p:cNvPr id="29" name="图片 28" descr="图片包含 室内, 窗户, 椅子, 房间&#10;&#10;描述已自动生成">
            <a:extLst>
              <a:ext uri="{FF2B5EF4-FFF2-40B4-BE49-F238E27FC236}">
                <a16:creationId xmlns:a16="http://schemas.microsoft.com/office/drawing/2014/main" id="{C991A807-CC2A-4CBA-8FA2-CDFA8C0A0D72}"/>
              </a:ext>
            </a:extLst>
          </p:cNvPr>
          <p:cNvPicPr>
            <a:picLocks noChangeAspect="1"/>
          </p:cNvPicPr>
          <p:nvPr userDrawn="1"/>
        </p:nvPicPr>
        <p:blipFill rotWithShape="1">
          <a:blip r:embed="rId4" cstate="screen">
            <a:alphaModFix amt="10000"/>
            <a:extLst>
              <a:ext uri="{28A0092B-C50C-407E-A947-70E740481C1C}">
                <a14:useLocalDpi xmlns:a14="http://schemas.microsoft.com/office/drawing/2010/main"/>
              </a:ext>
            </a:extLst>
          </a:blip>
          <a:srcRect/>
          <a:stretch/>
        </p:blipFill>
        <p:spPr>
          <a:xfrm>
            <a:off x="0" y="0"/>
            <a:ext cx="12214169" cy="6858000"/>
          </a:xfrm>
          <a:prstGeom prst="rect">
            <a:avLst/>
          </a:prstGeom>
        </p:spPr>
      </p:pic>
      <p:sp>
        <p:nvSpPr>
          <p:cNvPr id="4" name="图片占位符 47">
            <a:extLst>
              <a:ext uri="{FF2B5EF4-FFF2-40B4-BE49-F238E27FC236}">
                <a16:creationId xmlns:a16="http://schemas.microsoft.com/office/drawing/2014/main" id="{1DC1F34F-C523-4785-A47A-5A0A683B673A}"/>
              </a:ext>
            </a:extLst>
          </p:cNvPr>
          <p:cNvSpPr>
            <a:spLocks noGrp="1"/>
          </p:cNvSpPr>
          <p:nvPr>
            <p:ph type="pic" sz="quarter" idx="31"/>
          </p:nvPr>
        </p:nvSpPr>
        <p:spPr>
          <a:xfrm>
            <a:off x="412251" y="3062205"/>
            <a:ext cx="2702712" cy="2106578"/>
          </a:xfrm>
          <a:custGeom>
            <a:avLst/>
            <a:gdLst>
              <a:gd name="connsiteX0" fmla="*/ 0 w 2712258"/>
              <a:gd name="connsiteY0" fmla="*/ 0 h 2106578"/>
              <a:gd name="connsiteX1" fmla="*/ 2712258 w 2712258"/>
              <a:gd name="connsiteY1" fmla="*/ 0 h 2106578"/>
              <a:gd name="connsiteX2" fmla="*/ 2712258 w 2712258"/>
              <a:gd name="connsiteY2" fmla="*/ 2106578 h 2106578"/>
              <a:gd name="connsiteX3" fmla="*/ 0 w 2712258"/>
              <a:gd name="connsiteY3" fmla="*/ 2106578 h 2106578"/>
            </a:gdLst>
            <a:ahLst/>
            <a:cxnLst>
              <a:cxn ang="0">
                <a:pos x="connsiteX0" y="connsiteY0"/>
              </a:cxn>
              <a:cxn ang="0">
                <a:pos x="connsiteX1" y="connsiteY1"/>
              </a:cxn>
              <a:cxn ang="0">
                <a:pos x="connsiteX2" y="connsiteY2"/>
              </a:cxn>
              <a:cxn ang="0">
                <a:pos x="connsiteX3" y="connsiteY3"/>
              </a:cxn>
            </a:cxnLst>
            <a:rect l="l" t="t" r="r" b="b"/>
            <a:pathLst>
              <a:path w="2712258" h="2106578">
                <a:moveTo>
                  <a:pt x="0" y="0"/>
                </a:moveTo>
                <a:lnTo>
                  <a:pt x="2712258" y="0"/>
                </a:lnTo>
                <a:lnTo>
                  <a:pt x="2712258" y="2106578"/>
                </a:lnTo>
                <a:lnTo>
                  <a:pt x="0" y="2106578"/>
                </a:lnTo>
                <a:close/>
              </a:path>
            </a:pathLst>
          </a:custGeom>
        </p:spPr>
        <p:txBody>
          <a:bodyPr wrap="square">
            <a:noAutofit/>
          </a:bodyPr>
          <a:lstStyle>
            <a:lvl1pPr marL="0" indent="0">
              <a:buNone/>
              <a:defRPr sz="2000"/>
            </a:lvl1pPr>
          </a:lstStyle>
          <a:p>
            <a:endParaRPr lang="zh-CN" altLang="en-US" dirty="0"/>
          </a:p>
        </p:txBody>
      </p:sp>
      <p:sp>
        <p:nvSpPr>
          <p:cNvPr id="12" name="文本框 11">
            <a:extLst>
              <a:ext uri="{FF2B5EF4-FFF2-40B4-BE49-F238E27FC236}">
                <a16:creationId xmlns:a16="http://schemas.microsoft.com/office/drawing/2014/main" id="{C32827C0-9869-4DC4-917A-7FB6B7EE6225}"/>
              </a:ext>
            </a:extLst>
          </p:cNvPr>
          <p:cNvSpPr txBox="1"/>
          <p:nvPr userDrawn="1"/>
        </p:nvSpPr>
        <p:spPr>
          <a:xfrm>
            <a:off x="4104640" y="852965"/>
            <a:ext cx="3982720" cy="1107996"/>
          </a:xfrm>
          <a:prstGeom prst="rect">
            <a:avLst/>
          </a:prstGeom>
          <a:noFill/>
        </p:spPr>
        <p:txBody>
          <a:bodyPr wrap="square" lIns="90000" rtlCol="0">
            <a:spAutoFit/>
          </a:bodyPr>
          <a:lstStyle/>
          <a:p>
            <a:pPr algn="ctr"/>
            <a:r>
              <a:rPr lang="en-US" altLang="zh-CN" sz="6600" i="1" dirty="0">
                <a:solidFill>
                  <a:schemeClr val="bg1">
                    <a:lumMod val="95000"/>
                  </a:schemeClr>
                </a:solidFill>
              </a:rPr>
              <a:t>Our team</a:t>
            </a:r>
            <a:endParaRPr lang="zh-CN" altLang="en-US" sz="6600" i="1" dirty="0">
              <a:solidFill>
                <a:schemeClr val="bg1">
                  <a:lumMod val="95000"/>
                </a:schemeClr>
              </a:solidFill>
            </a:endParaRPr>
          </a:p>
        </p:txBody>
      </p:sp>
      <p:sp>
        <p:nvSpPr>
          <p:cNvPr id="13" name="文本占位符 26">
            <a:extLst>
              <a:ext uri="{FF2B5EF4-FFF2-40B4-BE49-F238E27FC236}">
                <a16:creationId xmlns:a16="http://schemas.microsoft.com/office/drawing/2014/main" id="{6FFFEBA3-665A-40D6-B685-986ABF73ACB9}"/>
              </a:ext>
            </a:extLst>
          </p:cNvPr>
          <p:cNvSpPr>
            <a:spLocks noGrp="1"/>
          </p:cNvSpPr>
          <p:nvPr>
            <p:ph type="body" sz="quarter" idx="29" hasCustomPrompt="1"/>
          </p:nvPr>
        </p:nvSpPr>
        <p:spPr>
          <a:xfrm>
            <a:off x="4104640" y="1593828"/>
            <a:ext cx="3982720" cy="584775"/>
          </a:xfrm>
          <a:prstGeom prst="rect">
            <a:avLst/>
          </a:prstGeom>
        </p:spPr>
        <p:txBody>
          <a:bodyPr lIns="90000">
            <a:spAutoFit/>
          </a:bodyPr>
          <a:lstStyle>
            <a:lvl1pPr marL="0" indent="0" algn="ctr">
              <a:lnSpc>
                <a:spcPct val="100000"/>
              </a:lnSpc>
              <a:buNone/>
              <a:defRPr sz="3200" b="1">
                <a:solidFill>
                  <a:srgbClr val="142E60"/>
                </a:solidFill>
              </a:defRPr>
            </a:lvl1pPr>
          </a:lstStyle>
          <a:p>
            <a:pPr lvl="0"/>
            <a:r>
              <a:rPr lang="zh-CN" altLang="en-US" dirty="0"/>
              <a:t>请输入你的团队名</a:t>
            </a:r>
          </a:p>
        </p:txBody>
      </p:sp>
      <p:sp>
        <p:nvSpPr>
          <p:cNvPr id="14" name="文本占位符 28">
            <a:extLst>
              <a:ext uri="{FF2B5EF4-FFF2-40B4-BE49-F238E27FC236}">
                <a16:creationId xmlns:a16="http://schemas.microsoft.com/office/drawing/2014/main" id="{A4CD6E83-F9C1-40EB-8EB1-3880A1A939B6}"/>
              </a:ext>
            </a:extLst>
          </p:cNvPr>
          <p:cNvSpPr>
            <a:spLocks noGrp="1"/>
          </p:cNvSpPr>
          <p:nvPr>
            <p:ph type="body" sz="quarter" idx="30" hasCustomPrompt="1"/>
          </p:nvPr>
        </p:nvSpPr>
        <p:spPr>
          <a:xfrm>
            <a:off x="682883" y="2372170"/>
            <a:ext cx="10826234" cy="425698"/>
          </a:xfrm>
          <a:prstGeom prst="rect">
            <a:avLst/>
          </a:prstGeom>
        </p:spPr>
        <p:txBody>
          <a:bodyPr wrap="square" lIns="90000" anchor="ctr" anchorCtr="0">
            <a:normAutofit/>
          </a:bodyPr>
          <a:lstStyle>
            <a:lvl1pPr marL="0" indent="0" algn="ctr">
              <a:buNone/>
              <a:defRPr sz="1800"/>
            </a:lvl1pPr>
          </a:lstStyle>
          <a:p>
            <a:pPr lvl="0"/>
            <a:r>
              <a:rPr lang="zh-CN" altLang="en-US" dirty="0"/>
              <a:t>请输入你的团队介绍</a:t>
            </a:r>
          </a:p>
        </p:txBody>
      </p:sp>
      <p:sp>
        <p:nvSpPr>
          <p:cNvPr id="15" name="文本占位符 11">
            <a:extLst>
              <a:ext uri="{FF2B5EF4-FFF2-40B4-BE49-F238E27FC236}">
                <a16:creationId xmlns:a16="http://schemas.microsoft.com/office/drawing/2014/main" id="{1DCD34E3-24AA-4F01-852B-4D7460D409DC}"/>
              </a:ext>
            </a:extLst>
          </p:cNvPr>
          <p:cNvSpPr>
            <a:spLocks noGrp="1"/>
          </p:cNvSpPr>
          <p:nvPr>
            <p:ph type="body" sz="quarter" idx="22" hasCustomPrompt="1"/>
          </p:nvPr>
        </p:nvSpPr>
        <p:spPr>
          <a:xfrm>
            <a:off x="402705" y="5819371"/>
            <a:ext cx="2712258" cy="400110"/>
          </a:xfrm>
          <a:prstGeom prst="rect">
            <a:avLst/>
          </a:prstGeom>
        </p:spPr>
        <p:txBody>
          <a:bodyPr anchor="ctr" anchorCtr="0">
            <a:normAutofit/>
          </a:bodyPr>
          <a:lstStyle>
            <a:lvl1pPr marL="0" indent="0" algn="ctr">
              <a:lnSpc>
                <a:spcPct val="100000"/>
              </a:lnSpc>
              <a:buNone/>
              <a:defRPr sz="1400"/>
            </a:lvl1pPr>
          </a:lstStyle>
          <a:p>
            <a:pPr lvl="0"/>
            <a:r>
              <a:rPr lang="zh-CN" altLang="en-US" dirty="0"/>
              <a:t>成员信息</a:t>
            </a:r>
          </a:p>
        </p:txBody>
      </p:sp>
      <p:sp>
        <p:nvSpPr>
          <p:cNvPr id="16" name="文本占位符 11">
            <a:extLst>
              <a:ext uri="{FF2B5EF4-FFF2-40B4-BE49-F238E27FC236}">
                <a16:creationId xmlns:a16="http://schemas.microsoft.com/office/drawing/2014/main" id="{13832AE8-4106-480A-9923-39C732DF5945}"/>
              </a:ext>
            </a:extLst>
          </p:cNvPr>
          <p:cNvSpPr>
            <a:spLocks noGrp="1"/>
          </p:cNvSpPr>
          <p:nvPr>
            <p:ph type="body" sz="quarter" idx="36" hasCustomPrompt="1"/>
          </p:nvPr>
        </p:nvSpPr>
        <p:spPr>
          <a:xfrm>
            <a:off x="402783" y="5327590"/>
            <a:ext cx="2712258" cy="400110"/>
          </a:xfrm>
          <a:prstGeom prst="rect">
            <a:avLst/>
          </a:prstGeom>
        </p:spPr>
        <p:txBody>
          <a:bodyPr wrap="square">
            <a:spAutoFit/>
          </a:bodyPr>
          <a:lstStyle>
            <a:lvl1pPr marL="0" indent="0" algn="ctr">
              <a:lnSpc>
                <a:spcPct val="100000"/>
              </a:lnSpc>
              <a:buNone/>
              <a:defRPr sz="2000" b="1">
                <a:solidFill>
                  <a:schemeClr val="accent1"/>
                </a:solidFill>
              </a:defRPr>
            </a:lvl1pPr>
          </a:lstStyle>
          <a:p>
            <a:pPr lvl="0"/>
            <a:r>
              <a:rPr lang="zh-CN" altLang="en-US" dirty="0"/>
              <a:t>团队成员</a:t>
            </a:r>
            <a:r>
              <a:rPr lang="en-US" altLang="zh-CN" dirty="0"/>
              <a:t>1</a:t>
            </a:r>
            <a:endParaRPr lang="zh-CN" altLang="en-US" dirty="0"/>
          </a:p>
        </p:txBody>
      </p:sp>
      <p:sp>
        <p:nvSpPr>
          <p:cNvPr id="17" name="文本占位符 11">
            <a:extLst>
              <a:ext uri="{FF2B5EF4-FFF2-40B4-BE49-F238E27FC236}">
                <a16:creationId xmlns:a16="http://schemas.microsoft.com/office/drawing/2014/main" id="{E2EF824B-FB5E-4E59-B111-4A9E30F7C3F3}"/>
              </a:ext>
            </a:extLst>
          </p:cNvPr>
          <p:cNvSpPr>
            <a:spLocks noGrp="1"/>
          </p:cNvSpPr>
          <p:nvPr>
            <p:ph type="body" sz="quarter" idx="37" hasCustomPrompt="1"/>
          </p:nvPr>
        </p:nvSpPr>
        <p:spPr>
          <a:xfrm>
            <a:off x="3301400" y="5819370"/>
            <a:ext cx="2712258" cy="401484"/>
          </a:xfrm>
          <a:prstGeom prst="rect">
            <a:avLst/>
          </a:prstGeom>
        </p:spPr>
        <p:txBody>
          <a:bodyPr anchor="ctr" anchorCtr="0">
            <a:normAutofit/>
          </a:bodyPr>
          <a:lstStyle>
            <a:lvl1pPr marL="0" indent="0" algn="ctr">
              <a:lnSpc>
                <a:spcPct val="100000"/>
              </a:lnSpc>
              <a:buNone/>
              <a:defRPr sz="1400"/>
            </a:lvl1pPr>
          </a:lstStyle>
          <a:p>
            <a:pPr lvl="0"/>
            <a:r>
              <a:rPr lang="zh-CN" altLang="en-US" dirty="0"/>
              <a:t>成员信息</a:t>
            </a:r>
          </a:p>
        </p:txBody>
      </p:sp>
      <p:sp>
        <p:nvSpPr>
          <p:cNvPr id="18" name="文本占位符 11">
            <a:extLst>
              <a:ext uri="{FF2B5EF4-FFF2-40B4-BE49-F238E27FC236}">
                <a16:creationId xmlns:a16="http://schemas.microsoft.com/office/drawing/2014/main" id="{2C4750A9-4096-490D-A8FA-1AF9C34BE732}"/>
              </a:ext>
            </a:extLst>
          </p:cNvPr>
          <p:cNvSpPr>
            <a:spLocks noGrp="1"/>
          </p:cNvSpPr>
          <p:nvPr>
            <p:ph type="body" sz="quarter" idx="38" hasCustomPrompt="1"/>
          </p:nvPr>
        </p:nvSpPr>
        <p:spPr>
          <a:xfrm>
            <a:off x="3301478" y="5327590"/>
            <a:ext cx="2712258" cy="400110"/>
          </a:xfrm>
          <a:prstGeom prst="rect">
            <a:avLst/>
          </a:prstGeom>
        </p:spPr>
        <p:txBody>
          <a:bodyPr wrap="square">
            <a:spAutoFit/>
          </a:bodyPr>
          <a:lstStyle>
            <a:lvl1pPr marL="0" indent="0" algn="ctr">
              <a:lnSpc>
                <a:spcPct val="100000"/>
              </a:lnSpc>
              <a:buNone/>
              <a:defRPr sz="2000" b="1">
                <a:solidFill>
                  <a:schemeClr val="accent1"/>
                </a:solidFill>
              </a:defRPr>
            </a:lvl1pPr>
          </a:lstStyle>
          <a:p>
            <a:pPr lvl="0"/>
            <a:r>
              <a:rPr lang="zh-CN" altLang="en-US" dirty="0"/>
              <a:t>团队成员</a:t>
            </a:r>
            <a:r>
              <a:rPr lang="en-US" altLang="zh-CN" dirty="0"/>
              <a:t>2</a:t>
            </a:r>
            <a:endParaRPr lang="zh-CN" altLang="en-US" dirty="0"/>
          </a:p>
        </p:txBody>
      </p:sp>
      <p:sp>
        <p:nvSpPr>
          <p:cNvPr id="19" name="文本占位符 11">
            <a:extLst>
              <a:ext uri="{FF2B5EF4-FFF2-40B4-BE49-F238E27FC236}">
                <a16:creationId xmlns:a16="http://schemas.microsoft.com/office/drawing/2014/main" id="{3C0DDD58-26CF-40D4-AA23-039EB1EA9879}"/>
              </a:ext>
            </a:extLst>
          </p:cNvPr>
          <p:cNvSpPr>
            <a:spLocks noGrp="1"/>
          </p:cNvSpPr>
          <p:nvPr>
            <p:ph type="body" sz="quarter" idx="39" hasCustomPrompt="1"/>
          </p:nvPr>
        </p:nvSpPr>
        <p:spPr>
          <a:xfrm>
            <a:off x="6219265" y="5819370"/>
            <a:ext cx="2712258" cy="401484"/>
          </a:xfrm>
          <a:prstGeom prst="rect">
            <a:avLst/>
          </a:prstGeom>
        </p:spPr>
        <p:txBody>
          <a:bodyPr anchor="ctr" anchorCtr="0">
            <a:normAutofit/>
          </a:bodyPr>
          <a:lstStyle>
            <a:lvl1pPr marL="0" indent="0" algn="ctr">
              <a:lnSpc>
                <a:spcPct val="100000"/>
              </a:lnSpc>
              <a:buNone/>
              <a:defRPr sz="1400"/>
            </a:lvl1pPr>
          </a:lstStyle>
          <a:p>
            <a:pPr lvl="0"/>
            <a:r>
              <a:rPr lang="zh-CN" altLang="en-US" dirty="0"/>
              <a:t>成员信息</a:t>
            </a:r>
          </a:p>
        </p:txBody>
      </p:sp>
      <p:sp>
        <p:nvSpPr>
          <p:cNvPr id="20" name="文本占位符 11">
            <a:extLst>
              <a:ext uri="{FF2B5EF4-FFF2-40B4-BE49-F238E27FC236}">
                <a16:creationId xmlns:a16="http://schemas.microsoft.com/office/drawing/2014/main" id="{D78F3CD5-3CC8-4776-91F8-30C3968A63C7}"/>
              </a:ext>
            </a:extLst>
          </p:cNvPr>
          <p:cNvSpPr>
            <a:spLocks noGrp="1"/>
          </p:cNvSpPr>
          <p:nvPr>
            <p:ph type="body" sz="quarter" idx="40" hasCustomPrompt="1"/>
          </p:nvPr>
        </p:nvSpPr>
        <p:spPr>
          <a:xfrm>
            <a:off x="6219343" y="5327590"/>
            <a:ext cx="2712258" cy="400110"/>
          </a:xfrm>
          <a:prstGeom prst="rect">
            <a:avLst/>
          </a:prstGeom>
        </p:spPr>
        <p:txBody>
          <a:bodyPr wrap="square">
            <a:spAutoFit/>
          </a:bodyPr>
          <a:lstStyle>
            <a:lvl1pPr marL="0" indent="0" algn="ctr">
              <a:lnSpc>
                <a:spcPct val="100000"/>
              </a:lnSpc>
              <a:buNone/>
              <a:defRPr sz="2000" b="1">
                <a:solidFill>
                  <a:schemeClr val="accent1"/>
                </a:solidFill>
              </a:defRPr>
            </a:lvl1pPr>
          </a:lstStyle>
          <a:p>
            <a:pPr lvl="0"/>
            <a:r>
              <a:rPr lang="zh-CN" altLang="en-US" dirty="0"/>
              <a:t>团队成员</a:t>
            </a:r>
            <a:r>
              <a:rPr lang="en-US" altLang="zh-CN" dirty="0"/>
              <a:t>3</a:t>
            </a:r>
            <a:endParaRPr lang="zh-CN" altLang="en-US" dirty="0"/>
          </a:p>
        </p:txBody>
      </p:sp>
      <p:sp>
        <p:nvSpPr>
          <p:cNvPr id="21" name="文本占位符 11">
            <a:extLst>
              <a:ext uri="{FF2B5EF4-FFF2-40B4-BE49-F238E27FC236}">
                <a16:creationId xmlns:a16="http://schemas.microsoft.com/office/drawing/2014/main" id="{2B7B38B1-5952-420C-9EE0-13EF48BBD1C9}"/>
              </a:ext>
            </a:extLst>
          </p:cNvPr>
          <p:cNvSpPr>
            <a:spLocks noGrp="1"/>
          </p:cNvSpPr>
          <p:nvPr>
            <p:ph type="body" sz="quarter" idx="41" hasCustomPrompt="1"/>
          </p:nvPr>
        </p:nvSpPr>
        <p:spPr>
          <a:xfrm>
            <a:off x="9145213" y="5819370"/>
            <a:ext cx="2693323" cy="400110"/>
          </a:xfrm>
          <a:prstGeom prst="rect">
            <a:avLst/>
          </a:prstGeom>
        </p:spPr>
        <p:txBody>
          <a:bodyPr anchor="ctr" anchorCtr="0">
            <a:normAutofit/>
          </a:bodyPr>
          <a:lstStyle>
            <a:lvl1pPr marL="0" indent="0" algn="ctr">
              <a:lnSpc>
                <a:spcPct val="100000"/>
              </a:lnSpc>
              <a:buNone/>
              <a:defRPr sz="1400"/>
            </a:lvl1pPr>
          </a:lstStyle>
          <a:p>
            <a:pPr lvl="0"/>
            <a:r>
              <a:rPr lang="zh-CN" altLang="en-US" dirty="0"/>
              <a:t>成员信息</a:t>
            </a:r>
          </a:p>
        </p:txBody>
      </p:sp>
      <p:sp>
        <p:nvSpPr>
          <p:cNvPr id="22" name="文本占位符 11">
            <a:extLst>
              <a:ext uri="{FF2B5EF4-FFF2-40B4-BE49-F238E27FC236}">
                <a16:creationId xmlns:a16="http://schemas.microsoft.com/office/drawing/2014/main" id="{42CED4EC-D4E9-466D-B702-D5F1E837F5D0}"/>
              </a:ext>
            </a:extLst>
          </p:cNvPr>
          <p:cNvSpPr>
            <a:spLocks noGrp="1"/>
          </p:cNvSpPr>
          <p:nvPr>
            <p:ph type="body" sz="quarter" idx="42" hasCustomPrompt="1"/>
          </p:nvPr>
        </p:nvSpPr>
        <p:spPr>
          <a:xfrm>
            <a:off x="9145291" y="5327589"/>
            <a:ext cx="2693323" cy="400110"/>
          </a:xfrm>
          <a:prstGeom prst="rect">
            <a:avLst/>
          </a:prstGeom>
        </p:spPr>
        <p:txBody>
          <a:bodyPr wrap="square">
            <a:spAutoFit/>
          </a:bodyPr>
          <a:lstStyle>
            <a:lvl1pPr marL="0" indent="0" algn="ctr">
              <a:lnSpc>
                <a:spcPct val="100000"/>
              </a:lnSpc>
              <a:buNone/>
              <a:defRPr sz="2000" b="1">
                <a:solidFill>
                  <a:schemeClr val="accent1"/>
                </a:solidFill>
              </a:defRPr>
            </a:lvl1pPr>
          </a:lstStyle>
          <a:p>
            <a:pPr lvl="0"/>
            <a:r>
              <a:rPr lang="zh-CN" altLang="en-US" dirty="0"/>
              <a:t>团队成员</a:t>
            </a:r>
            <a:r>
              <a:rPr lang="en-US" altLang="zh-CN" dirty="0"/>
              <a:t>4</a:t>
            </a:r>
            <a:endParaRPr lang="zh-CN" altLang="en-US" dirty="0"/>
          </a:p>
        </p:txBody>
      </p:sp>
      <p:sp>
        <p:nvSpPr>
          <p:cNvPr id="23" name="图片占位符 54">
            <a:extLst>
              <a:ext uri="{FF2B5EF4-FFF2-40B4-BE49-F238E27FC236}">
                <a16:creationId xmlns:a16="http://schemas.microsoft.com/office/drawing/2014/main" id="{563A1B4E-890B-44EE-9A2C-93A57FF3377A}"/>
              </a:ext>
            </a:extLst>
          </p:cNvPr>
          <p:cNvSpPr>
            <a:spLocks noGrp="1"/>
          </p:cNvSpPr>
          <p:nvPr>
            <p:ph type="pic" sz="quarter" idx="43"/>
          </p:nvPr>
        </p:nvSpPr>
        <p:spPr>
          <a:xfrm>
            <a:off x="3301400" y="3062205"/>
            <a:ext cx="2702712" cy="2106578"/>
          </a:xfrm>
          <a:custGeom>
            <a:avLst/>
            <a:gdLst>
              <a:gd name="connsiteX0" fmla="*/ 0 w 2712258"/>
              <a:gd name="connsiteY0" fmla="*/ 0 h 2106578"/>
              <a:gd name="connsiteX1" fmla="*/ 2712258 w 2712258"/>
              <a:gd name="connsiteY1" fmla="*/ 0 h 2106578"/>
              <a:gd name="connsiteX2" fmla="*/ 2712258 w 2712258"/>
              <a:gd name="connsiteY2" fmla="*/ 2106578 h 2106578"/>
              <a:gd name="connsiteX3" fmla="*/ 0 w 2712258"/>
              <a:gd name="connsiteY3" fmla="*/ 2106578 h 2106578"/>
            </a:gdLst>
            <a:ahLst/>
            <a:cxnLst>
              <a:cxn ang="0">
                <a:pos x="connsiteX0" y="connsiteY0"/>
              </a:cxn>
              <a:cxn ang="0">
                <a:pos x="connsiteX1" y="connsiteY1"/>
              </a:cxn>
              <a:cxn ang="0">
                <a:pos x="connsiteX2" y="connsiteY2"/>
              </a:cxn>
              <a:cxn ang="0">
                <a:pos x="connsiteX3" y="connsiteY3"/>
              </a:cxn>
            </a:cxnLst>
            <a:rect l="l" t="t" r="r" b="b"/>
            <a:pathLst>
              <a:path w="2712258" h="2106578">
                <a:moveTo>
                  <a:pt x="0" y="0"/>
                </a:moveTo>
                <a:lnTo>
                  <a:pt x="2712258" y="0"/>
                </a:lnTo>
                <a:lnTo>
                  <a:pt x="2712258" y="2106578"/>
                </a:lnTo>
                <a:lnTo>
                  <a:pt x="0" y="2106578"/>
                </a:lnTo>
                <a:close/>
              </a:path>
            </a:pathLst>
          </a:custGeom>
        </p:spPr>
        <p:txBody>
          <a:bodyPr wrap="square">
            <a:noAutofit/>
          </a:bodyPr>
          <a:lstStyle>
            <a:lvl1pPr marL="0" indent="0">
              <a:buNone/>
              <a:defRPr sz="2000"/>
            </a:lvl1pPr>
          </a:lstStyle>
          <a:p>
            <a:endParaRPr lang="zh-CN" altLang="en-US" dirty="0"/>
          </a:p>
        </p:txBody>
      </p:sp>
      <p:sp>
        <p:nvSpPr>
          <p:cNvPr id="24" name="图片占位符 55">
            <a:extLst>
              <a:ext uri="{FF2B5EF4-FFF2-40B4-BE49-F238E27FC236}">
                <a16:creationId xmlns:a16="http://schemas.microsoft.com/office/drawing/2014/main" id="{5763DB78-0EE4-4032-AE92-2ABBE00FB61B}"/>
              </a:ext>
            </a:extLst>
          </p:cNvPr>
          <p:cNvSpPr>
            <a:spLocks noGrp="1"/>
          </p:cNvSpPr>
          <p:nvPr>
            <p:ph type="pic" sz="quarter" idx="44"/>
          </p:nvPr>
        </p:nvSpPr>
        <p:spPr>
          <a:xfrm>
            <a:off x="6209719" y="3062205"/>
            <a:ext cx="2702712" cy="2106578"/>
          </a:xfrm>
          <a:custGeom>
            <a:avLst/>
            <a:gdLst>
              <a:gd name="connsiteX0" fmla="*/ 0 w 2712258"/>
              <a:gd name="connsiteY0" fmla="*/ 0 h 2106578"/>
              <a:gd name="connsiteX1" fmla="*/ 2712258 w 2712258"/>
              <a:gd name="connsiteY1" fmla="*/ 0 h 2106578"/>
              <a:gd name="connsiteX2" fmla="*/ 2712258 w 2712258"/>
              <a:gd name="connsiteY2" fmla="*/ 2106578 h 2106578"/>
              <a:gd name="connsiteX3" fmla="*/ 0 w 2712258"/>
              <a:gd name="connsiteY3" fmla="*/ 2106578 h 2106578"/>
            </a:gdLst>
            <a:ahLst/>
            <a:cxnLst>
              <a:cxn ang="0">
                <a:pos x="connsiteX0" y="connsiteY0"/>
              </a:cxn>
              <a:cxn ang="0">
                <a:pos x="connsiteX1" y="connsiteY1"/>
              </a:cxn>
              <a:cxn ang="0">
                <a:pos x="connsiteX2" y="connsiteY2"/>
              </a:cxn>
              <a:cxn ang="0">
                <a:pos x="connsiteX3" y="connsiteY3"/>
              </a:cxn>
            </a:cxnLst>
            <a:rect l="l" t="t" r="r" b="b"/>
            <a:pathLst>
              <a:path w="2712258" h="2106578">
                <a:moveTo>
                  <a:pt x="0" y="0"/>
                </a:moveTo>
                <a:lnTo>
                  <a:pt x="2712258" y="0"/>
                </a:lnTo>
                <a:lnTo>
                  <a:pt x="2712258" y="2106578"/>
                </a:lnTo>
                <a:lnTo>
                  <a:pt x="0" y="2106578"/>
                </a:lnTo>
                <a:close/>
              </a:path>
            </a:pathLst>
          </a:custGeom>
        </p:spPr>
        <p:txBody>
          <a:bodyPr wrap="square">
            <a:noAutofit/>
          </a:bodyPr>
          <a:lstStyle>
            <a:lvl1pPr marL="0" indent="0">
              <a:buNone/>
              <a:defRPr sz="2000"/>
            </a:lvl1pPr>
          </a:lstStyle>
          <a:p>
            <a:endParaRPr lang="zh-CN" altLang="en-US" dirty="0"/>
          </a:p>
        </p:txBody>
      </p:sp>
      <p:sp>
        <p:nvSpPr>
          <p:cNvPr id="25" name="图片占位符 56">
            <a:extLst>
              <a:ext uri="{FF2B5EF4-FFF2-40B4-BE49-F238E27FC236}">
                <a16:creationId xmlns:a16="http://schemas.microsoft.com/office/drawing/2014/main" id="{A069F2C6-7EF3-4F07-B440-70BDF895E6FF}"/>
              </a:ext>
            </a:extLst>
          </p:cNvPr>
          <p:cNvSpPr>
            <a:spLocks noGrp="1"/>
          </p:cNvSpPr>
          <p:nvPr>
            <p:ph type="pic" sz="quarter" idx="45"/>
          </p:nvPr>
        </p:nvSpPr>
        <p:spPr>
          <a:xfrm>
            <a:off x="9126121" y="3062204"/>
            <a:ext cx="2702712" cy="2106578"/>
          </a:xfrm>
          <a:custGeom>
            <a:avLst/>
            <a:gdLst>
              <a:gd name="connsiteX0" fmla="*/ 0 w 2712258"/>
              <a:gd name="connsiteY0" fmla="*/ 0 h 2106578"/>
              <a:gd name="connsiteX1" fmla="*/ 2712258 w 2712258"/>
              <a:gd name="connsiteY1" fmla="*/ 0 h 2106578"/>
              <a:gd name="connsiteX2" fmla="*/ 2712258 w 2712258"/>
              <a:gd name="connsiteY2" fmla="*/ 2106578 h 2106578"/>
              <a:gd name="connsiteX3" fmla="*/ 0 w 2712258"/>
              <a:gd name="connsiteY3" fmla="*/ 2106578 h 2106578"/>
            </a:gdLst>
            <a:ahLst/>
            <a:cxnLst>
              <a:cxn ang="0">
                <a:pos x="connsiteX0" y="connsiteY0"/>
              </a:cxn>
              <a:cxn ang="0">
                <a:pos x="connsiteX1" y="connsiteY1"/>
              </a:cxn>
              <a:cxn ang="0">
                <a:pos x="connsiteX2" y="connsiteY2"/>
              </a:cxn>
              <a:cxn ang="0">
                <a:pos x="connsiteX3" y="connsiteY3"/>
              </a:cxn>
            </a:cxnLst>
            <a:rect l="l" t="t" r="r" b="b"/>
            <a:pathLst>
              <a:path w="2712258" h="2106578">
                <a:moveTo>
                  <a:pt x="0" y="0"/>
                </a:moveTo>
                <a:lnTo>
                  <a:pt x="2712258" y="0"/>
                </a:lnTo>
                <a:lnTo>
                  <a:pt x="2712258" y="2106578"/>
                </a:lnTo>
                <a:lnTo>
                  <a:pt x="0" y="2106578"/>
                </a:lnTo>
                <a:close/>
              </a:path>
            </a:pathLst>
          </a:custGeom>
        </p:spPr>
        <p:txBody>
          <a:bodyPr wrap="square">
            <a:noAutofit/>
          </a:bodyPr>
          <a:lstStyle>
            <a:lvl1pPr marL="0" indent="0">
              <a:buNone/>
              <a:defRPr sz="2000"/>
            </a:lvl1pPr>
          </a:lstStyle>
          <a:p>
            <a:endParaRPr lang="zh-CN" altLang="en-US" dirty="0"/>
          </a:p>
        </p:txBody>
      </p:sp>
      <p:sp>
        <p:nvSpPr>
          <p:cNvPr id="34" name="MH_Others_2">
            <a:extLst>
              <a:ext uri="{FF2B5EF4-FFF2-40B4-BE49-F238E27FC236}">
                <a16:creationId xmlns:a16="http://schemas.microsoft.com/office/drawing/2014/main" id="{537D6FB1-6DD0-4016-8525-BDF7BBD7543E}"/>
              </a:ext>
            </a:extLst>
          </p:cNvPr>
          <p:cNvSpPr/>
          <p:nvPr userDrawn="1">
            <p:custDataLst>
              <p:tags r:id="rId1"/>
            </p:custDataLst>
          </p:nvPr>
        </p:nvSpPr>
        <p:spPr>
          <a:xfrm>
            <a:off x="3875419" y="344963"/>
            <a:ext cx="6131155" cy="469206"/>
          </a:xfrm>
          <a:prstGeom prst="rect">
            <a:avLst/>
          </a:prstGeom>
          <a:solidFill>
            <a:srgbClr val="173D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MH_Others_2">
            <a:extLst>
              <a:ext uri="{FF2B5EF4-FFF2-40B4-BE49-F238E27FC236}">
                <a16:creationId xmlns:a16="http://schemas.microsoft.com/office/drawing/2014/main" id="{5A607ECD-C60A-4E86-9522-AD9CFC84464B}"/>
              </a:ext>
            </a:extLst>
          </p:cNvPr>
          <p:cNvSpPr/>
          <p:nvPr userDrawn="1">
            <p:custDataLst>
              <p:tags r:id="rId2"/>
            </p:custDataLst>
          </p:nvPr>
        </p:nvSpPr>
        <p:spPr>
          <a:xfrm>
            <a:off x="-1" y="388471"/>
            <a:ext cx="1158241" cy="425698"/>
          </a:xfrm>
          <a:prstGeom prst="rect">
            <a:avLst/>
          </a:prstGeom>
          <a:solidFill>
            <a:srgbClr val="5793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文本占位符 3">
            <a:extLst>
              <a:ext uri="{FF2B5EF4-FFF2-40B4-BE49-F238E27FC236}">
                <a16:creationId xmlns:a16="http://schemas.microsoft.com/office/drawing/2014/main" id="{6F068524-6B68-4436-8C8C-885DB4F346CE}"/>
              </a:ext>
            </a:extLst>
          </p:cNvPr>
          <p:cNvSpPr>
            <a:spLocks noGrp="1"/>
          </p:cNvSpPr>
          <p:nvPr>
            <p:ph type="body" sz="quarter" idx="10" hasCustomPrompt="1"/>
          </p:nvPr>
        </p:nvSpPr>
        <p:spPr>
          <a:xfrm>
            <a:off x="1229119" y="411327"/>
            <a:ext cx="2590115" cy="355600"/>
          </a:xfrm>
          <a:prstGeom prst="rect">
            <a:avLst/>
          </a:prstGeom>
        </p:spPr>
        <p:txBody>
          <a:bodyPr/>
          <a:lstStyle>
            <a:lvl1pPr marL="0" indent="0">
              <a:buNone/>
              <a:defRPr sz="2000" b="1">
                <a:solidFill>
                  <a:srgbClr val="0075BF"/>
                </a:solidFill>
                <a:latin typeface="微软雅黑" panose="020B0503020204020204" pitchFamily="34" charset="-122"/>
                <a:ea typeface="微软雅黑" panose="020B0503020204020204" pitchFamily="34" charset="-122"/>
              </a:defRPr>
            </a:lvl1pPr>
          </a:lstStyle>
          <a:p>
            <a:pPr lvl="0"/>
            <a:r>
              <a:rPr lang="zh-CN" altLang="en-US" dirty="0"/>
              <a:t>主标题</a:t>
            </a:r>
          </a:p>
        </p:txBody>
      </p:sp>
      <p:pic>
        <p:nvPicPr>
          <p:cNvPr id="38" name="图片 37">
            <a:extLst>
              <a:ext uri="{FF2B5EF4-FFF2-40B4-BE49-F238E27FC236}">
                <a16:creationId xmlns:a16="http://schemas.microsoft.com/office/drawing/2014/main" id="{5741E34C-858B-4FE3-B962-2DA883CB61E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402684" y="169084"/>
            <a:ext cx="1426149" cy="512447"/>
          </a:xfrm>
          <a:prstGeom prst="rect">
            <a:avLst/>
          </a:prstGeom>
        </p:spPr>
      </p:pic>
      <p:sp>
        <p:nvSpPr>
          <p:cNvPr id="39" name="文本框 38">
            <a:extLst>
              <a:ext uri="{FF2B5EF4-FFF2-40B4-BE49-F238E27FC236}">
                <a16:creationId xmlns:a16="http://schemas.microsoft.com/office/drawing/2014/main" id="{BBBCE20D-D46B-4E45-8B2D-52EAB816684C}"/>
              </a:ext>
            </a:extLst>
          </p:cNvPr>
          <p:cNvSpPr txBox="1"/>
          <p:nvPr userDrawn="1"/>
        </p:nvSpPr>
        <p:spPr>
          <a:xfrm>
            <a:off x="10402685" y="752937"/>
            <a:ext cx="157885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700" b="0" dirty="0">
                <a:solidFill>
                  <a:srgbClr val="142E60"/>
                </a:solidFill>
              </a:rPr>
              <a:t>自 </a:t>
            </a:r>
            <a:r>
              <a:rPr lang="en-US" altLang="zh-CN" sz="700" b="0" dirty="0">
                <a:solidFill>
                  <a:srgbClr val="142E60"/>
                </a:solidFill>
              </a:rPr>
              <a:t>/ </a:t>
            </a:r>
            <a:r>
              <a:rPr lang="zh-CN" altLang="en-US" sz="700" b="0" dirty="0">
                <a:solidFill>
                  <a:srgbClr val="142E60"/>
                </a:solidFill>
              </a:rPr>
              <a:t>强 </a:t>
            </a:r>
            <a:r>
              <a:rPr lang="en-US" altLang="zh-CN" sz="700" b="0" dirty="0">
                <a:solidFill>
                  <a:srgbClr val="142E60"/>
                </a:solidFill>
              </a:rPr>
              <a:t>/ </a:t>
            </a:r>
            <a:r>
              <a:rPr lang="zh-CN" altLang="en-US" sz="700" b="0" dirty="0">
                <a:solidFill>
                  <a:srgbClr val="142E60"/>
                </a:solidFill>
              </a:rPr>
              <a:t>不 </a:t>
            </a:r>
            <a:r>
              <a:rPr lang="en-US" altLang="zh-CN" sz="700" b="0" dirty="0">
                <a:solidFill>
                  <a:srgbClr val="142E60"/>
                </a:solidFill>
              </a:rPr>
              <a:t>/ </a:t>
            </a:r>
            <a:r>
              <a:rPr lang="zh-CN" altLang="en-US" sz="700" b="0" dirty="0">
                <a:solidFill>
                  <a:srgbClr val="142E60"/>
                </a:solidFill>
              </a:rPr>
              <a:t>息   止 </a:t>
            </a:r>
            <a:r>
              <a:rPr lang="en-US" altLang="zh-CN" sz="700" b="0" dirty="0">
                <a:solidFill>
                  <a:srgbClr val="142E60"/>
                </a:solidFill>
              </a:rPr>
              <a:t>/ </a:t>
            </a:r>
            <a:r>
              <a:rPr lang="zh-CN" altLang="en-US" sz="700" b="0" dirty="0">
                <a:solidFill>
                  <a:srgbClr val="142E60"/>
                </a:solidFill>
              </a:rPr>
              <a:t>于 </a:t>
            </a:r>
            <a:r>
              <a:rPr lang="en-US" altLang="zh-CN" sz="700" b="0" dirty="0">
                <a:solidFill>
                  <a:srgbClr val="142E60"/>
                </a:solidFill>
              </a:rPr>
              <a:t>/ </a:t>
            </a:r>
            <a:r>
              <a:rPr lang="zh-CN" altLang="en-US" sz="700" b="0" dirty="0">
                <a:solidFill>
                  <a:srgbClr val="142E60"/>
                </a:solidFill>
              </a:rPr>
              <a:t>至 </a:t>
            </a:r>
            <a:r>
              <a:rPr lang="en-US" altLang="zh-CN" sz="700" b="0" dirty="0">
                <a:solidFill>
                  <a:srgbClr val="142E60"/>
                </a:solidFill>
              </a:rPr>
              <a:t>/ </a:t>
            </a:r>
            <a:r>
              <a:rPr lang="zh-CN" altLang="en-US" sz="700" b="0" dirty="0">
                <a:solidFill>
                  <a:srgbClr val="142E60"/>
                </a:solidFill>
              </a:rPr>
              <a:t>善</a:t>
            </a:r>
          </a:p>
        </p:txBody>
      </p:sp>
    </p:spTree>
    <p:extLst>
      <p:ext uri="{BB962C8B-B14F-4D97-AF65-F5344CB8AC3E}">
        <p14:creationId xmlns:p14="http://schemas.microsoft.com/office/powerpoint/2010/main" val="280359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300" fill="hold"/>
                                        <p:tgtEl>
                                          <p:spTgt spid="35"/>
                                        </p:tgtEl>
                                        <p:attrNameLst>
                                          <p:attrName>ppt_x</p:attrName>
                                        </p:attrNameLst>
                                      </p:cBhvr>
                                      <p:tavLst>
                                        <p:tav tm="0">
                                          <p:val>
                                            <p:strVal val="0-#ppt_w/2"/>
                                          </p:val>
                                        </p:tav>
                                        <p:tav tm="100000">
                                          <p:val>
                                            <p:strVal val="#ppt_x"/>
                                          </p:val>
                                        </p:tav>
                                      </p:tavLst>
                                    </p:anim>
                                    <p:anim calcmode="lin" valueType="num">
                                      <p:cBhvr additive="base">
                                        <p:cTn id="8" dur="3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300" fill="hold"/>
                                        <p:tgtEl>
                                          <p:spTgt spid="34"/>
                                        </p:tgtEl>
                                        <p:attrNameLst>
                                          <p:attrName>ppt_x</p:attrName>
                                        </p:attrNameLst>
                                      </p:cBhvr>
                                      <p:tavLst>
                                        <p:tav tm="0">
                                          <p:val>
                                            <p:strVal val="1+#ppt_w/2"/>
                                          </p:val>
                                        </p:tav>
                                        <p:tav tm="100000">
                                          <p:val>
                                            <p:strVal val="#ppt_x"/>
                                          </p:val>
                                        </p:tav>
                                      </p:tavLst>
                                    </p:anim>
                                    <p:anim calcmode="lin" valueType="num">
                                      <p:cBhvr additive="base">
                                        <p:cTn id="12" dur="300" fill="hold"/>
                                        <p:tgtEl>
                                          <p:spTgt spid="34"/>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6">
                                            <p:txEl>
                                              <p:pRg st="0" end="0"/>
                                            </p:txEl>
                                          </p:spTgt>
                                        </p:tgtEl>
                                        <p:attrNameLst>
                                          <p:attrName>style.visibility</p:attrName>
                                        </p:attrNameLst>
                                      </p:cBhvr>
                                      <p:to>
                                        <p:strVal val="visible"/>
                                      </p:to>
                                    </p:set>
                                    <p:animEffect transition="in" filter="fade">
                                      <p:cBhvr>
                                        <p:cTn id="15" dur="500"/>
                                        <p:tgtEl>
                                          <p:spTgt spid="36">
                                            <p:txEl>
                                              <p:pRg st="0" end="0"/>
                                            </p:txEl>
                                          </p:spTgt>
                                        </p:tgtEl>
                                      </p:cBhvr>
                                    </p:animEffect>
                                    <p:anim calcmode="lin" valueType="num">
                                      <p:cBhvr>
                                        <p:cTn id="1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2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00"/>
                                        <p:tgtEl>
                                          <p:spTgt spid="39"/>
                                        </p:tgtEl>
                                      </p:cBhvr>
                                    </p:animEffect>
                                  </p:childTnLst>
                                </p:cTn>
                              </p:par>
                            </p:childTnLst>
                          </p:cTn>
                        </p:par>
                        <p:par>
                          <p:cTn id="25" fill="hold">
                            <p:stCondLst>
                              <p:cond delay="700"/>
                            </p:stCondLst>
                            <p:childTnLst>
                              <p:par>
                                <p:cTn id="26" presetID="42" presetClass="entr" presetSubtype="0" fill="hold" grpId="0"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300"/>
                                        <p:tgtEl>
                                          <p:spTgt spid="13">
                                            <p:txEl>
                                              <p:pRg st="0" end="0"/>
                                            </p:txEl>
                                          </p:spTgt>
                                        </p:tgtEl>
                                      </p:cBhvr>
                                    </p:animEffect>
                                    <p:anim calcmode="lin" valueType="num">
                                      <p:cBhvr>
                                        <p:cTn id="29" dur="3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3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1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anim calcmode="lin" valueType="num">
                                      <p:cBhvr>
                                        <p:cTn id="34" dur="300" fill="hold"/>
                                        <p:tgtEl>
                                          <p:spTgt spid="12"/>
                                        </p:tgtEl>
                                        <p:attrNameLst>
                                          <p:attrName>ppt_x</p:attrName>
                                        </p:attrNameLst>
                                      </p:cBhvr>
                                      <p:tavLst>
                                        <p:tav tm="0">
                                          <p:val>
                                            <p:strVal val="#ppt_x"/>
                                          </p:val>
                                        </p:tav>
                                        <p:tav tm="100000">
                                          <p:val>
                                            <p:strVal val="#ppt_x"/>
                                          </p:val>
                                        </p:tav>
                                      </p:tavLst>
                                    </p:anim>
                                    <p:anim calcmode="lin" valueType="num">
                                      <p:cBhvr>
                                        <p:cTn id="35" dur="300" fill="hold"/>
                                        <p:tgtEl>
                                          <p:spTgt spid="12"/>
                                        </p:tgtEl>
                                        <p:attrNameLst>
                                          <p:attrName>ppt_y</p:attrName>
                                        </p:attrNameLst>
                                      </p:cBhvr>
                                      <p:tavLst>
                                        <p:tav tm="0">
                                          <p:val>
                                            <p:strVal val="#ppt_y+.1"/>
                                          </p:val>
                                        </p:tav>
                                        <p:tav tm="100000">
                                          <p:val>
                                            <p:strVal val="#ppt_y"/>
                                          </p:val>
                                        </p:tav>
                                      </p:tavLst>
                                    </p:anim>
                                  </p:childTnLst>
                                </p:cTn>
                              </p:par>
                            </p:childTnLst>
                          </p:cTn>
                        </p:par>
                        <p:par>
                          <p:cTn id="36" fill="hold">
                            <p:stCondLst>
                              <p:cond delay="1100"/>
                            </p:stCondLst>
                            <p:childTnLst>
                              <p:par>
                                <p:cTn id="37" presetID="22" presetClass="entr" presetSubtype="8"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left)">
                                      <p:cBhvr>
                                        <p:cTn id="39" dur="500"/>
                                        <p:tgtEl>
                                          <p:spTgt spid="14">
                                            <p:txEl>
                                              <p:pRg st="0" end="0"/>
                                            </p:txEl>
                                          </p:spTgt>
                                        </p:tgtEl>
                                      </p:cBhvr>
                                    </p:animEffect>
                                  </p:childTnLst>
                                </p:cTn>
                              </p:par>
                            </p:childTnLst>
                          </p:cTn>
                        </p:par>
                        <p:par>
                          <p:cTn id="40" fill="hold">
                            <p:stCondLst>
                              <p:cond delay="16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
                                        <p:tgtEl>
                                          <p:spTgt spid="4"/>
                                        </p:tgtEl>
                                      </p:cBhvr>
                                    </p:animEffect>
                                  </p:childTnLst>
                                </p:cTn>
                              </p:par>
                            </p:childTnLst>
                          </p:cTn>
                        </p:par>
                        <p:par>
                          <p:cTn id="44" fill="hold">
                            <p:stCondLst>
                              <p:cond delay="1700"/>
                            </p:stCondLst>
                            <p:childTnLst>
                              <p:par>
                                <p:cTn id="45" presetID="10" presetClass="entr" presetSubtype="0" fill="hold" grpId="0" nodeType="after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fade">
                                      <p:cBhvr>
                                        <p:cTn id="47" dur="100"/>
                                        <p:tgtEl>
                                          <p:spTgt spid="16">
                                            <p:txEl>
                                              <p:pRg st="0" end="0"/>
                                            </p:txEl>
                                          </p:spTgt>
                                        </p:tgtEl>
                                      </p:cBhvr>
                                    </p:animEffect>
                                  </p:childTnLst>
                                </p:cTn>
                              </p:par>
                            </p:childTnLst>
                          </p:cTn>
                        </p:par>
                        <p:par>
                          <p:cTn id="48" fill="hold">
                            <p:stCondLst>
                              <p:cond delay="1800"/>
                            </p:stCondLst>
                            <p:childTnLst>
                              <p:par>
                                <p:cTn id="49" presetID="10" presetClass="entr" presetSubtype="0" fill="hold" grpId="0" nodeType="after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100"/>
                                        <p:tgtEl>
                                          <p:spTgt spid="15">
                                            <p:txEl>
                                              <p:pRg st="0" end="0"/>
                                            </p:txEl>
                                          </p:spTgt>
                                        </p:tgtEl>
                                      </p:cBhvr>
                                    </p:animEffect>
                                  </p:childTnLst>
                                </p:cTn>
                              </p:par>
                            </p:childTnLst>
                          </p:cTn>
                        </p:par>
                        <p:par>
                          <p:cTn id="52" fill="hold">
                            <p:stCondLst>
                              <p:cond delay="1900"/>
                            </p:stCondLst>
                            <p:childTnLst>
                              <p:par>
                                <p:cTn id="53" presetID="10" presetClass="entr" presetSubtype="0" fill="hold" grpId="0" nodeType="afterEffect" nodePh="1">
                                  <p:stCondLst>
                                    <p:cond delay="0"/>
                                  </p:stCondLst>
                                  <p:endCondLst>
                                    <p:cond evt="begin" delay="0">
                                      <p:tn val="53"/>
                                    </p:cond>
                                  </p:end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
                                        <p:tgtEl>
                                          <p:spTgt spid="23"/>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fade">
                                      <p:cBhvr>
                                        <p:cTn id="59" dur="100"/>
                                        <p:tgtEl>
                                          <p:spTgt spid="18">
                                            <p:txEl>
                                              <p:pRg st="0" end="0"/>
                                            </p:txEl>
                                          </p:spTgt>
                                        </p:tgtEl>
                                      </p:cBhvr>
                                    </p:animEffect>
                                  </p:childTnLst>
                                </p:cTn>
                              </p:par>
                            </p:childTnLst>
                          </p:cTn>
                        </p:par>
                        <p:par>
                          <p:cTn id="60" fill="hold">
                            <p:stCondLst>
                              <p:cond delay="2100"/>
                            </p:stCondLst>
                            <p:childTnLst>
                              <p:par>
                                <p:cTn id="61" presetID="10" presetClass="entr" presetSubtype="0" fill="hold" grpId="0" nodeType="after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animEffect transition="in" filter="fade">
                                      <p:cBhvr>
                                        <p:cTn id="63" dur="100"/>
                                        <p:tgtEl>
                                          <p:spTgt spid="17">
                                            <p:txEl>
                                              <p:pRg st="0" end="0"/>
                                            </p:txEl>
                                          </p:spTgt>
                                        </p:tgtEl>
                                      </p:cBhvr>
                                    </p:animEffect>
                                  </p:childTnLst>
                                </p:cTn>
                              </p:par>
                            </p:childTnLst>
                          </p:cTn>
                        </p:par>
                        <p:par>
                          <p:cTn id="64" fill="hold">
                            <p:stCondLst>
                              <p:cond delay="2200"/>
                            </p:stCondLst>
                            <p:childTnLst>
                              <p:par>
                                <p:cTn id="65" presetID="10" presetClass="entr" presetSubtype="0" fill="hold" grpId="0" nodeType="afterEffect" nodePh="1">
                                  <p:stCondLst>
                                    <p:cond delay="0"/>
                                  </p:stCondLst>
                                  <p:endCondLst>
                                    <p:cond evt="begin" delay="0">
                                      <p:tn val="65"/>
                                    </p:cond>
                                  </p:end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
                                        <p:tgtEl>
                                          <p:spTgt spid="24"/>
                                        </p:tgtEl>
                                      </p:cBhvr>
                                    </p:animEffect>
                                  </p:childTnLst>
                                </p:cTn>
                              </p:par>
                            </p:childTnLst>
                          </p:cTn>
                        </p:par>
                        <p:par>
                          <p:cTn id="68" fill="hold">
                            <p:stCondLst>
                              <p:cond delay="2300"/>
                            </p:stCondLst>
                            <p:childTnLst>
                              <p:par>
                                <p:cTn id="69" presetID="10" presetClass="entr" presetSubtype="0" fill="hold" grpId="0" nodeType="after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Effect transition="in" filter="fade">
                                      <p:cBhvr>
                                        <p:cTn id="71" dur="100"/>
                                        <p:tgtEl>
                                          <p:spTgt spid="20">
                                            <p:txEl>
                                              <p:pRg st="0" end="0"/>
                                            </p:txEl>
                                          </p:spTgt>
                                        </p:tgtEl>
                                      </p:cBhvr>
                                    </p:animEffect>
                                  </p:childTnLst>
                                </p:cTn>
                              </p:par>
                            </p:childTnLst>
                          </p:cTn>
                        </p:par>
                        <p:par>
                          <p:cTn id="72" fill="hold">
                            <p:stCondLst>
                              <p:cond delay="2400"/>
                            </p:stCondLst>
                            <p:childTnLst>
                              <p:par>
                                <p:cTn id="73" presetID="10" presetClass="entr" presetSubtype="0" fill="hold" grpId="0" nodeType="after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animEffect transition="in" filter="fade">
                                      <p:cBhvr>
                                        <p:cTn id="75" dur="100"/>
                                        <p:tgtEl>
                                          <p:spTgt spid="19">
                                            <p:txEl>
                                              <p:pRg st="0" end="0"/>
                                            </p:txEl>
                                          </p:spTgt>
                                        </p:tgtEl>
                                      </p:cBhvr>
                                    </p:animEffect>
                                  </p:childTnLst>
                                </p:cTn>
                              </p:par>
                            </p:childTnLst>
                          </p:cTn>
                        </p:par>
                        <p:par>
                          <p:cTn id="76" fill="hold">
                            <p:stCondLst>
                              <p:cond delay="2500"/>
                            </p:stCondLst>
                            <p:childTnLst>
                              <p:par>
                                <p:cTn id="77" presetID="10" presetClass="entr" presetSubtype="0" fill="hold" grpId="0" nodeType="afterEffect" nodePh="1">
                                  <p:stCondLst>
                                    <p:cond delay="0"/>
                                  </p:stCondLst>
                                  <p:endCondLst>
                                    <p:cond evt="begin" delay="0">
                                      <p:tn val="77"/>
                                    </p:cond>
                                  </p:end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
                                        <p:tgtEl>
                                          <p:spTgt spid="25"/>
                                        </p:tgtEl>
                                      </p:cBhvr>
                                    </p:animEffect>
                                  </p:childTnLst>
                                </p:cTn>
                              </p:par>
                            </p:childTnLst>
                          </p:cTn>
                        </p:par>
                        <p:par>
                          <p:cTn id="80" fill="hold">
                            <p:stCondLst>
                              <p:cond delay="2600"/>
                            </p:stCondLst>
                            <p:childTnLst>
                              <p:par>
                                <p:cTn id="81" presetID="10" presetClass="entr" presetSubtype="0" fill="hold" grpId="0" nodeType="after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100"/>
                                        <p:tgtEl>
                                          <p:spTgt spid="22">
                                            <p:txEl>
                                              <p:pRg st="0" end="0"/>
                                            </p:txEl>
                                          </p:spTgt>
                                        </p:tgtEl>
                                      </p:cBhvr>
                                    </p:animEffect>
                                  </p:childTnLst>
                                </p:cTn>
                              </p:par>
                            </p:childTnLst>
                          </p:cTn>
                        </p:par>
                        <p:par>
                          <p:cTn id="84" fill="hold">
                            <p:stCondLst>
                              <p:cond delay="2700"/>
                            </p:stCondLst>
                            <p:childTnLst>
                              <p:par>
                                <p:cTn id="85" presetID="10" presetClass="entr" presetSubtype="0" fill="hold" grpId="0" nodeType="after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Effect transition="in" filter="fade">
                                      <p:cBhvr>
                                        <p:cTn id="87" dur="1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build="p">
        <p:tmplLst>
          <p:tmpl lvl="1">
            <p:tnLst>
              <p:par>
                <p:cTn presetID="42"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300"/>
                        <p:tgtEl>
                          <p:spTgt spid="13"/>
                        </p:tgtEl>
                      </p:cBhvr>
                    </p:animEffect>
                    <p:anim calcmode="lin" valueType="num">
                      <p:cBhvr>
                        <p:cTn dur="300" fill="hold"/>
                        <p:tgtEl>
                          <p:spTgt spid="13"/>
                        </p:tgtEl>
                        <p:attrNameLst>
                          <p:attrName>ppt_x</p:attrName>
                        </p:attrNameLst>
                      </p:cBhvr>
                      <p:tavLst>
                        <p:tav tm="0">
                          <p:val>
                            <p:strVal val="#ppt_x"/>
                          </p:val>
                        </p:tav>
                        <p:tav tm="100000">
                          <p:val>
                            <p:strVal val="#ppt_x"/>
                          </p:val>
                        </p:tav>
                      </p:tavLst>
                    </p:anim>
                    <p:anim calcmode="lin" valueType="num">
                      <p:cBhvr>
                        <p:cTn dur="3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
                        <p:tgtEl>
                          <p:spTgt spid="16"/>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100"/>
                        <p:tgtEl>
                          <p:spTgt spid="17"/>
                        </p:tgtEl>
                      </p:cBhvr>
                    </p:animEffect>
                  </p:childTnLst>
                </p:cTn>
              </p:par>
            </p:tnLst>
          </p:tmpl>
        </p:tmplLst>
      </p:bldP>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1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100"/>
                        <p:tgtEl>
                          <p:spTgt spid="21"/>
                        </p:tgtEl>
                      </p:cBhvr>
                    </p:animEffect>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
                        <p:tgtEl>
                          <p:spTgt spid="22"/>
                        </p:tgtEl>
                      </p:cBhvr>
                    </p:animEffect>
                  </p:childTnLst>
                </p:cTn>
              </p:par>
            </p:tnLst>
          </p:tmpl>
        </p:tmplLst>
      </p:bldP>
      <p:bldP spid="23" grpId="0"/>
      <p:bldP spid="24" grpId="0"/>
      <p:bldP spid="25" grpId="0"/>
      <p:bldP spid="34" grpId="0" animBg="1"/>
      <p:bldP spid="35" grpId="0" animBg="1"/>
      <p:bldP spid="36" grpId="0" build="p">
        <p:tmplLst>
          <p:tmpl lvl="1">
            <p:tnLst>
              <p:par>
                <p:cTn presetID="42"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anim calcmode="lin" valueType="num">
                      <p:cBhvr>
                        <p:cTn dur="500" fill="hold"/>
                        <p:tgtEl>
                          <p:spTgt spid="36"/>
                        </p:tgtEl>
                        <p:attrNameLst>
                          <p:attrName>ppt_x</p:attrName>
                        </p:attrNameLst>
                      </p:cBhvr>
                      <p:tavLst>
                        <p:tav tm="0">
                          <p:val>
                            <p:strVal val="#ppt_x"/>
                          </p:val>
                        </p:tav>
                        <p:tav tm="100000">
                          <p:val>
                            <p:strVal val="#ppt_x"/>
                          </p:val>
                        </p:tav>
                      </p:tavLst>
                    </p:anim>
                    <p:anim calcmode="lin" valueType="num">
                      <p:cBhvr>
                        <p:cTn dur="500" fill="hold"/>
                        <p:tgtEl>
                          <p:spTgt spid="36"/>
                        </p:tgtEl>
                        <p:attrNameLst>
                          <p:attrName>ppt_y</p:attrName>
                        </p:attrNameLst>
                      </p:cBhvr>
                      <p:tavLst>
                        <p:tav tm="0">
                          <p:val>
                            <p:strVal val="#ppt_y+.1"/>
                          </p:val>
                        </p:tav>
                        <p:tav tm="100000">
                          <p:val>
                            <p:strVal val="#ppt_y"/>
                          </p:val>
                        </p:tav>
                      </p:tavLst>
                    </p:anim>
                  </p:childTnLst>
                </p:cTn>
              </p:par>
            </p:tnLst>
          </p:tmpl>
        </p:tmplLst>
      </p:bldP>
      <p:bldP spid="3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正文样式1">
    <p:spTree>
      <p:nvGrpSpPr>
        <p:cNvPr id="1" name=""/>
        <p:cNvGrpSpPr/>
        <p:nvPr/>
      </p:nvGrpSpPr>
      <p:grpSpPr>
        <a:xfrm>
          <a:off x="0" y="0"/>
          <a:ext cx="0" cy="0"/>
          <a:chOff x="0" y="0"/>
          <a:chExt cx="0" cy="0"/>
        </a:xfrm>
      </p:grpSpPr>
      <p:pic>
        <p:nvPicPr>
          <p:cNvPr id="3" name="图片 2" descr="图片包含 室内, 窗户, 椅子, 房间&#10;&#10;描述已自动生成">
            <a:extLst>
              <a:ext uri="{FF2B5EF4-FFF2-40B4-BE49-F238E27FC236}">
                <a16:creationId xmlns:a16="http://schemas.microsoft.com/office/drawing/2014/main" id="{DB1E1CD3-98F1-49C1-A5D7-471E28DCB421}"/>
              </a:ext>
            </a:extLst>
          </p:cNvPr>
          <p:cNvPicPr>
            <a:picLocks noChangeAspect="1"/>
          </p:cNvPicPr>
          <p:nvPr userDrawn="1"/>
        </p:nvPicPr>
        <p:blipFill rotWithShape="1">
          <a:blip r:embed="rId4" cstate="screen">
            <a:alphaModFix amt="10000"/>
            <a:extLst>
              <a:ext uri="{28A0092B-C50C-407E-A947-70E740481C1C}">
                <a14:useLocalDpi xmlns:a14="http://schemas.microsoft.com/office/drawing/2010/main"/>
              </a:ext>
            </a:extLst>
          </a:blip>
          <a:srcRect/>
          <a:stretch/>
        </p:blipFill>
        <p:spPr>
          <a:xfrm>
            <a:off x="0" y="0"/>
            <a:ext cx="12214169" cy="6858000"/>
          </a:xfrm>
          <a:prstGeom prst="rect">
            <a:avLst/>
          </a:prstGeom>
        </p:spPr>
      </p:pic>
      <p:grpSp>
        <p:nvGrpSpPr>
          <p:cNvPr id="10" name="组合 9">
            <a:extLst>
              <a:ext uri="{FF2B5EF4-FFF2-40B4-BE49-F238E27FC236}">
                <a16:creationId xmlns:a16="http://schemas.microsoft.com/office/drawing/2014/main" id="{345AE834-398A-4FAD-A889-FDC8BD95793E}"/>
              </a:ext>
            </a:extLst>
          </p:cNvPr>
          <p:cNvGrpSpPr/>
          <p:nvPr userDrawn="1"/>
        </p:nvGrpSpPr>
        <p:grpSpPr>
          <a:xfrm>
            <a:off x="658590" y="5398355"/>
            <a:ext cx="4489470" cy="576042"/>
            <a:chOff x="658590" y="5105036"/>
            <a:chExt cx="4489470" cy="576042"/>
          </a:xfrm>
          <a:solidFill>
            <a:srgbClr val="537EC5"/>
          </a:solidFill>
        </p:grpSpPr>
        <p:cxnSp>
          <p:nvCxnSpPr>
            <p:cNvPr id="11" name="直接连接符 10">
              <a:extLst>
                <a:ext uri="{FF2B5EF4-FFF2-40B4-BE49-F238E27FC236}">
                  <a16:creationId xmlns:a16="http://schemas.microsoft.com/office/drawing/2014/main" id="{C526399B-0F78-4C60-BBF8-6A911508667C}"/>
                </a:ext>
              </a:extLst>
            </p:cNvPr>
            <p:cNvCxnSpPr>
              <a:cxnSpLocks/>
            </p:cNvCxnSpPr>
            <p:nvPr/>
          </p:nvCxnSpPr>
          <p:spPr>
            <a:xfrm>
              <a:off x="928590" y="5645078"/>
              <a:ext cx="4219467" cy="0"/>
            </a:xfrm>
            <a:prstGeom prst="line">
              <a:avLst/>
            </a:prstGeom>
            <a:grpFill/>
            <a:ln w="12700">
              <a:solidFill>
                <a:srgbClr val="142E60"/>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2E222084-1B96-4183-AEA4-B8CA936C8ABA}"/>
                </a:ext>
              </a:extLst>
            </p:cNvPr>
            <p:cNvSpPr/>
            <p:nvPr/>
          </p:nvSpPr>
          <p:spPr>
            <a:xfrm>
              <a:off x="658590" y="5609078"/>
              <a:ext cx="540000" cy="72000"/>
            </a:xfrm>
            <a:prstGeom prst="rect">
              <a:avLst/>
            </a:prstGeom>
            <a:grpFill/>
            <a:ln w="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ea"/>
              </a:endParaRPr>
            </a:p>
          </p:txBody>
        </p:sp>
        <p:cxnSp>
          <p:nvCxnSpPr>
            <p:cNvPr id="13" name="直接连接符 12">
              <a:extLst>
                <a:ext uri="{FF2B5EF4-FFF2-40B4-BE49-F238E27FC236}">
                  <a16:creationId xmlns:a16="http://schemas.microsoft.com/office/drawing/2014/main" id="{4FBCCF09-2B70-4A91-B0CE-FE10369CD06B}"/>
                </a:ext>
              </a:extLst>
            </p:cNvPr>
            <p:cNvCxnSpPr>
              <a:cxnSpLocks/>
            </p:cNvCxnSpPr>
            <p:nvPr/>
          </p:nvCxnSpPr>
          <p:spPr>
            <a:xfrm flipH="1">
              <a:off x="5148059" y="5105036"/>
              <a:ext cx="1" cy="540042"/>
            </a:xfrm>
            <a:prstGeom prst="line">
              <a:avLst/>
            </a:prstGeom>
            <a:grpFill/>
            <a:ln w="12700">
              <a:solidFill>
                <a:srgbClr val="142E60"/>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D98E96D3-400B-429F-B126-B59F7849D182}"/>
              </a:ext>
            </a:extLst>
          </p:cNvPr>
          <p:cNvGrpSpPr/>
          <p:nvPr userDrawn="1"/>
        </p:nvGrpSpPr>
        <p:grpSpPr>
          <a:xfrm>
            <a:off x="7659358" y="4096272"/>
            <a:ext cx="3859542" cy="72000"/>
            <a:chOff x="7659358" y="3860735"/>
            <a:chExt cx="3859542" cy="72000"/>
          </a:xfrm>
          <a:solidFill>
            <a:srgbClr val="537EC5"/>
          </a:solidFill>
        </p:grpSpPr>
        <p:cxnSp>
          <p:nvCxnSpPr>
            <p:cNvPr id="15" name="直接连接符 14">
              <a:extLst>
                <a:ext uri="{FF2B5EF4-FFF2-40B4-BE49-F238E27FC236}">
                  <a16:creationId xmlns:a16="http://schemas.microsoft.com/office/drawing/2014/main" id="{397EC01F-DECD-45D4-A652-1A7DA7A1DBB0}"/>
                </a:ext>
              </a:extLst>
            </p:cNvPr>
            <p:cNvCxnSpPr>
              <a:cxnSpLocks/>
            </p:cNvCxnSpPr>
            <p:nvPr/>
          </p:nvCxnSpPr>
          <p:spPr>
            <a:xfrm flipH="1">
              <a:off x="7659358" y="3896735"/>
              <a:ext cx="3589542" cy="0"/>
            </a:xfrm>
            <a:prstGeom prst="line">
              <a:avLst/>
            </a:prstGeom>
            <a:grpFill/>
            <a:ln w="12700">
              <a:solidFill>
                <a:srgbClr val="142E60"/>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D4D191D0-D034-4431-804B-203AA03275B4}"/>
                </a:ext>
              </a:extLst>
            </p:cNvPr>
            <p:cNvSpPr/>
            <p:nvPr/>
          </p:nvSpPr>
          <p:spPr>
            <a:xfrm flipH="1">
              <a:off x="10978900" y="3860735"/>
              <a:ext cx="540000" cy="72000"/>
            </a:xfrm>
            <a:prstGeom prst="rect">
              <a:avLst/>
            </a:prstGeom>
            <a:grpFill/>
            <a:ln w="0" cap="flat" cmpd="sng" algn="ctr">
              <a:solidFill>
                <a:srgbClr val="537EC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cs typeface="+mn-ea"/>
              </a:endParaRPr>
            </a:p>
          </p:txBody>
        </p:sp>
      </p:grpSp>
      <p:grpSp>
        <p:nvGrpSpPr>
          <p:cNvPr id="17" name="组合 16">
            <a:extLst>
              <a:ext uri="{FF2B5EF4-FFF2-40B4-BE49-F238E27FC236}">
                <a16:creationId xmlns:a16="http://schemas.microsoft.com/office/drawing/2014/main" id="{CADBEA03-BAAA-4065-B602-E83C5EF7C5A2}"/>
              </a:ext>
            </a:extLst>
          </p:cNvPr>
          <p:cNvGrpSpPr/>
          <p:nvPr userDrawn="1"/>
        </p:nvGrpSpPr>
        <p:grpSpPr>
          <a:xfrm>
            <a:off x="658590" y="1850594"/>
            <a:ext cx="4489468" cy="561055"/>
            <a:chOff x="658590" y="1557275"/>
            <a:chExt cx="4489468" cy="561055"/>
          </a:xfrm>
          <a:solidFill>
            <a:srgbClr val="537EC5"/>
          </a:solidFill>
        </p:grpSpPr>
        <p:cxnSp>
          <p:nvCxnSpPr>
            <p:cNvPr id="18" name="直接连接符 17">
              <a:extLst>
                <a:ext uri="{FF2B5EF4-FFF2-40B4-BE49-F238E27FC236}">
                  <a16:creationId xmlns:a16="http://schemas.microsoft.com/office/drawing/2014/main" id="{8E322E3B-C34B-4E14-9256-970B5A9E4A61}"/>
                </a:ext>
              </a:extLst>
            </p:cNvPr>
            <p:cNvCxnSpPr>
              <a:cxnSpLocks/>
            </p:cNvCxnSpPr>
            <p:nvPr/>
          </p:nvCxnSpPr>
          <p:spPr>
            <a:xfrm flipV="1">
              <a:off x="928590" y="1593275"/>
              <a:ext cx="4219467" cy="0"/>
            </a:xfrm>
            <a:prstGeom prst="line">
              <a:avLst/>
            </a:prstGeom>
            <a:grpFill/>
            <a:ln w="12700">
              <a:solidFill>
                <a:srgbClr val="142E60"/>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80B6DED-56C1-44BC-99C7-9B6D939A1EC4}"/>
                </a:ext>
              </a:extLst>
            </p:cNvPr>
            <p:cNvSpPr/>
            <p:nvPr/>
          </p:nvSpPr>
          <p:spPr>
            <a:xfrm flipV="1">
              <a:off x="658590" y="1557275"/>
              <a:ext cx="540000" cy="72000"/>
            </a:xfrm>
            <a:prstGeom prst="rect">
              <a:avLst/>
            </a:prstGeom>
            <a:grpFill/>
            <a:ln w="0" cap="flat" cmpd="sng" algn="ctr">
              <a:solidFill>
                <a:srgbClr val="537EC5"/>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ea"/>
              </a:endParaRPr>
            </a:p>
          </p:txBody>
        </p:sp>
        <p:cxnSp>
          <p:nvCxnSpPr>
            <p:cNvPr id="20" name="直接连接符 19">
              <a:extLst>
                <a:ext uri="{FF2B5EF4-FFF2-40B4-BE49-F238E27FC236}">
                  <a16:creationId xmlns:a16="http://schemas.microsoft.com/office/drawing/2014/main" id="{F43AFDAC-2AA7-48CC-A392-A530A5AF44B5}"/>
                </a:ext>
              </a:extLst>
            </p:cNvPr>
            <p:cNvCxnSpPr>
              <a:cxnSpLocks/>
              <a:stCxn id="38" idx="4"/>
            </p:cNvCxnSpPr>
            <p:nvPr/>
          </p:nvCxnSpPr>
          <p:spPr>
            <a:xfrm flipV="1">
              <a:off x="5148058" y="1593275"/>
              <a:ext cx="0" cy="525055"/>
            </a:xfrm>
            <a:prstGeom prst="line">
              <a:avLst/>
            </a:prstGeom>
            <a:grpFill/>
            <a:ln w="12700">
              <a:solidFill>
                <a:srgbClr val="142E60"/>
              </a:solidFill>
            </a:ln>
          </p:spPr>
          <p:style>
            <a:lnRef idx="1">
              <a:schemeClr val="accent1"/>
            </a:lnRef>
            <a:fillRef idx="0">
              <a:schemeClr val="accent1"/>
            </a:fillRef>
            <a:effectRef idx="0">
              <a:schemeClr val="accent1"/>
            </a:effectRef>
            <a:fontRef idx="minor">
              <a:schemeClr val="tx1"/>
            </a:fontRef>
          </p:style>
        </p:cxnSp>
      </p:grpSp>
      <p:sp>
        <p:nvSpPr>
          <p:cNvPr id="24" name="任意多边形: 形状 23">
            <a:extLst>
              <a:ext uri="{FF2B5EF4-FFF2-40B4-BE49-F238E27FC236}">
                <a16:creationId xmlns:a16="http://schemas.microsoft.com/office/drawing/2014/main" id="{6A908D78-F088-44F4-8B8A-79538D10A986}"/>
              </a:ext>
            </a:extLst>
          </p:cNvPr>
          <p:cNvSpPr/>
          <p:nvPr/>
        </p:nvSpPr>
        <p:spPr>
          <a:xfrm>
            <a:off x="6198968" y="2086173"/>
            <a:ext cx="1457557" cy="1056524"/>
          </a:xfrm>
          <a:custGeom>
            <a:avLst/>
            <a:gdLst>
              <a:gd name="connsiteX0" fmla="*/ 0 w 1706900"/>
              <a:gd name="connsiteY0" fmla="*/ 0 h 1237263"/>
              <a:gd name="connsiteX1" fmla="*/ 100119 w 1706900"/>
              <a:gd name="connsiteY1" fmla="*/ 5056 h 1237263"/>
              <a:gd name="connsiteX2" fmla="*/ 1669345 w 1706900"/>
              <a:gd name="connsiteY2" fmla="*/ 945608 h 1237263"/>
              <a:gd name="connsiteX3" fmla="*/ 1706900 w 1706900"/>
              <a:gd name="connsiteY3" fmla="*/ 1007425 h 1237263"/>
              <a:gd name="connsiteX4" fmla="*/ 1607514 w 1706900"/>
              <a:gd name="connsiteY4" fmla="*/ 1237263 h 1237263"/>
              <a:gd name="connsiteX5" fmla="*/ 1378393 w 1706900"/>
              <a:gd name="connsiteY5" fmla="*/ 1210690 h 1237263"/>
              <a:gd name="connsiteX6" fmla="*/ 1348697 w 1706900"/>
              <a:gd name="connsiteY6" fmla="*/ 1161809 h 1237263"/>
              <a:gd name="connsiteX7" fmla="*/ 60582 w 1706900"/>
              <a:gd name="connsiteY7" fmla="*/ 389747 h 1237263"/>
              <a:gd name="connsiteX8" fmla="*/ 57365 w 1706900"/>
              <a:gd name="connsiteY8" fmla="*/ 389585 h 1237263"/>
              <a:gd name="connsiteX9" fmla="*/ 173430 w 1706900"/>
              <a:gd name="connsiteY9" fmla="*/ 233391 h 1237263"/>
              <a:gd name="connsiteX10" fmla="*/ 0 w 1706900"/>
              <a:gd name="connsiteY10" fmla="*/ 0 h 123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6900" h="1237263">
                <a:moveTo>
                  <a:pt x="0" y="0"/>
                </a:moveTo>
                <a:lnTo>
                  <a:pt x="100119" y="5056"/>
                </a:lnTo>
                <a:cubicBezTo>
                  <a:pt x="753205" y="71380"/>
                  <a:pt x="1320224" y="428841"/>
                  <a:pt x="1669345" y="945608"/>
                </a:cubicBezTo>
                <a:lnTo>
                  <a:pt x="1706900" y="1007425"/>
                </a:lnTo>
                <a:lnTo>
                  <a:pt x="1607514" y="1237263"/>
                </a:lnTo>
                <a:lnTo>
                  <a:pt x="1378393" y="1210690"/>
                </a:lnTo>
                <a:lnTo>
                  <a:pt x="1348697" y="1161809"/>
                </a:lnTo>
                <a:cubicBezTo>
                  <a:pt x="1062117" y="737616"/>
                  <a:pt x="596675" y="444190"/>
                  <a:pt x="60582" y="389747"/>
                </a:cubicBezTo>
                <a:lnTo>
                  <a:pt x="57365" y="389585"/>
                </a:lnTo>
                <a:lnTo>
                  <a:pt x="173430" y="233391"/>
                </a:lnTo>
                <a:lnTo>
                  <a:pt x="0" y="0"/>
                </a:lnTo>
                <a:close/>
              </a:path>
            </a:pathLst>
          </a:custGeom>
          <a:solidFill>
            <a:srgbClr val="142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5" name="任意多边形: 形状 24">
            <a:extLst>
              <a:ext uri="{FF2B5EF4-FFF2-40B4-BE49-F238E27FC236}">
                <a16:creationId xmlns:a16="http://schemas.microsoft.com/office/drawing/2014/main" id="{A97073AE-0F07-4530-BA4C-4E9A37DA4D8F}"/>
              </a:ext>
            </a:extLst>
          </p:cNvPr>
          <p:cNvSpPr/>
          <p:nvPr/>
        </p:nvSpPr>
        <p:spPr>
          <a:xfrm>
            <a:off x="4538167" y="2087927"/>
            <a:ext cx="1566937" cy="1010877"/>
          </a:xfrm>
          <a:custGeom>
            <a:avLst/>
            <a:gdLst>
              <a:gd name="connsiteX0" fmla="*/ 1663087 w 1834991"/>
              <a:gd name="connsiteY0" fmla="*/ 0 h 1183807"/>
              <a:gd name="connsiteX1" fmla="*/ 1834991 w 1834991"/>
              <a:gd name="connsiteY1" fmla="*/ 231337 h 1183807"/>
              <a:gd name="connsiteX2" fmla="*/ 1721754 w 1834991"/>
              <a:gd name="connsiteY2" fmla="*/ 383725 h 1183807"/>
              <a:gd name="connsiteX3" fmla="*/ 1643165 w 1834991"/>
              <a:gd name="connsiteY3" fmla="*/ 387693 h 1183807"/>
              <a:gd name="connsiteX4" fmla="*/ 355050 w 1834991"/>
              <a:gd name="connsiteY4" fmla="*/ 1159755 h 1183807"/>
              <a:gd name="connsiteX5" fmla="*/ 340438 w 1834991"/>
              <a:gd name="connsiteY5" fmla="*/ 1183807 h 1183807"/>
              <a:gd name="connsiteX6" fmla="*/ 248570 w 1834991"/>
              <a:gd name="connsiteY6" fmla="*/ 971353 h 1183807"/>
              <a:gd name="connsiteX7" fmla="*/ 0 w 1834991"/>
              <a:gd name="connsiteY7" fmla="*/ 1000182 h 1183807"/>
              <a:gd name="connsiteX8" fmla="*/ 34402 w 1834991"/>
              <a:gd name="connsiteY8" fmla="*/ 943554 h 1183807"/>
              <a:gd name="connsiteX9" fmla="*/ 1603628 w 1834991"/>
              <a:gd name="connsiteY9" fmla="*/ 3002 h 1183807"/>
              <a:gd name="connsiteX10" fmla="*/ 1663087 w 1834991"/>
              <a:gd name="connsiteY10" fmla="*/ 0 h 118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4991" h="1183807">
                <a:moveTo>
                  <a:pt x="1663087" y="0"/>
                </a:moveTo>
                <a:lnTo>
                  <a:pt x="1834991" y="231337"/>
                </a:lnTo>
                <a:lnTo>
                  <a:pt x="1721754" y="383725"/>
                </a:lnTo>
                <a:lnTo>
                  <a:pt x="1643165" y="387693"/>
                </a:lnTo>
                <a:cubicBezTo>
                  <a:pt x="1107073" y="442136"/>
                  <a:pt x="641630" y="735562"/>
                  <a:pt x="355050" y="1159755"/>
                </a:cubicBezTo>
                <a:lnTo>
                  <a:pt x="340438" y="1183807"/>
                </a:lnTo>
                <a:lnTo>
                  <a:pt x="248570" y="971353"/>
                </a:lnTo>
                <a:lnTo>
                  <a:pt x="0" y="1000182"/>
                </a:lnTo>
                <a:lnTo>
                  <a:pt x="34402" y="943554"/>
                </a:lnTo>
                <a:cubicBezTo>
                  <a:pt x="383524" y="426787"/>
                  <a:pt x="950542" y="69326"/>
                  <a:pt x="1603628" y="3002"/>
                </a:cubicBezTo>
                <a:lnTo>
                  <a:pt x="166308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6" name="任意多边形: 形状 25">
            <a:extLst>
              <a:ext uri="{FF2B5EF4-FFF2-40B4-BE49-F238E27FC236}">
                <a16:creationId xmlns:a16="http://schemas.microsoft.com/office/drawing/2014/main" id="{771C004E-0E6B-4BE8-93BF-C4041E7F72D8}"/>
              </a:ext>
            </a:extLst>
          </p:cNvPr>
          <p:cNvSpPr/>
          <p:nvPr/>
        </p:nvSpPr>
        <p:spPr>
          <a:xfrm>
            <a:off x="4224679" y="3098804"/>
            <a:ext cx="513804" cy="1613976"/>
          </a:xfrm>
          <a:custGeom>
            <a:avLst/>
            <a:gdLst>
              <a:gd name="connsiteX0" fmla="*/ 441143 w 601700"/>
              <a:gd name="connsiteY0" fmla="*/ 0 h 1890077"/>
              <a:gd name="connsiteX1" fmla="*/ 536850 w 601700"/>
              <a:gd name="connsiteY1" fmla="*/ 221330 h 1890077"/>
              <a:gd name="connsiteX2" fmla="*/ 525932 w 601700"/>
              <a:gd name="connsiteY2" fmla="*/ 243993 h 1890077"/>
              <a:gd name="connsiteX3" fmla="*/ 386688 w 601700"/>
              <a:gd name="connsiteY3" fmla="*/ 933693 h 1890077"/>
              <a:gd name="connsiteX4" fmla="*/ 600546 w 601700"/>
              <a:gd name="connsiteY4" fmla="*/ 1778281 h 1890077"/>
              <a:gd name="connsiteX5" fmla="*/ 601700 w 601700"/>
              <a:gd name="connsiteY5" fmla="*/ 1780180 h 1890077"/>
              <a:gd name="connsiteX6" fmla="*/ 288806 w 601700"/>
              <a:gd name="connsiteY6" fmla="*/ 1743891 h 1890077"/>
              <a:gd name="connsiteX7" fmla="*/ 225593 w 601700"/>
              <a:gd name="connsiteY7" fmla="*/ 1890077 h 1890077"/>
              <a:gd name="connsiteX8" fmla="*/ 169632 w 601700"/>
              <a:gd name="connsiteY8" fmla="*/ 1773909 h 1890077"/>
              <a:gd name="connsiteX9" fmla="*/ 0 w 601700"/>
              <a:gd name="connsiteY9" fmla="*/ 933693 h 1890077"/>
              <a:gd name="connsiteX10" fmla="*/ 169632 w 601700"/>
              <a:gd name="connsiteY10" fmla="*/ 93477 h 1890077"/>
              <a:gd name="connsiteX11" fmla="*/ 201260 w 601700"/>
              <a:gd name="connsiteY11" fmla="*/ 27822 h 1890077"/>
              <a:gd name="connsiteX12" fmla="*/ 441143 w 601700"/>
              <a:gd name="connsiteY12" fmla="*/ 0 h 189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00" h="1890077">
                <a:moveTo>
                  <a:pt x="441143" y="0"/>
                </a:moveTo>
                <a:lnTo>
                  <a:pt x="536850" y="221330"/>
                </a:lnTo>
                <a:lnTo>
                  <a:pt x="525932" y="243993"/>
                </a:lnTo>
                <a:cubicBezTo>
                  <a:pt x="436270" y="455979"/>
                  <a:pt x="386688" y="689046"/>
                  <a:pt x="386688" y="933693"/>
                </a:cubicBezTo>
                <a:cubicBezTo>
                  <a:pt x="386688" y="1239502"/>
                  <a:pt x="464159" y="1527217"/>
                  <a:pt x="600546" y="1778281"/>
                </a:cubicBezTo>
                <a:lnTo>
                  <a:pt x="601700" y="1780180"/>
                </a:lnTo>
                <a:lnTo>
                  <a:pt x="288806" y="1743891"/>
                </a:lnTo>
                <a:lnTo>
                  <a:pt x="225593" y="1890077"/>
                </a:lnTo>
                <a:lnTo>
                  <a:pt x="169632" y="1773909"/>
                </a:lnTo>
                <a:cubicBezTo>
                  <a:pt x="60402" y="1515661"/>
                  <a:pt x="0" y="1231731"/>
                  <a:pt x="0" y="933693"/>
                </a:cubicBezTo>
                <a:cubicBezTo>
                  <a:pt x="0" y="635656"/>
                  <a:pt x="60402" y="351726"/>
                  <a:pt x="169632" y="93477"/>
                </a:cubicBezTo>
                <a:lnTo>
                  <a:pt x="201260" y="27822"/>
                </a:lnTo>
                <a:lnTo>
                  <a:pt x="441143" y="0"/>
                </a:lnTo>
                <a:close/>
              </a:path>
            </a:pathLst>
          </a:custGeom>
          <a:solidFill>
            <a:srgbClr val="142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7" name="任意多边形: 形状 26">
            <a:extLst>
              <a:ext uri="{FF2B5EF4-FFF2-40B4-BE49-F238E27FC236}">
                <a16:creationId xmlns:a16="http://schemas.microsoft.com/office/drawing/2014/main" id="{4CC64E65-8CBF-4707-83F4-CD751A234317}"/>
              </a:ext>
            </a:extLst>
          </p:cNvPr>
          <p:cNvSpPr/>
          <p:nvPr/>
        </p:nvSpPr>
        <p:spPr>
          <a:xfrm>
            <a:off x="7453518" y="3164248"/>
            <a:ext cx="485738" cy="1677136"/>
          </a:xfrm>
          <a:custGeom>
            <a:avLst/>
            <a:gdLst>
              <a:gd name="connsiteX0" fmla="*/ 375224 w 568833"/>
              <a:gd name="connsiteY0" fmla="*/ 0 h 1964042"/>
              <a:gd name="connsiteX1" fmla="*/ 399201 w 568833"/>
              <a:gd name="connsiteY1" fmla="*/ 49773 h 1964042"/>
              <a:gd name="connsiteX2" fmla="*/ 568833 w 568833"/>
              <a:gd name="connsiteY2" fmla="*/ 889989 h 1964042"/>
              <a:gd name="connsiteX3" fmla="*/ 308304 w 568833"/>
              <a:gd name="connsiteY3" fmla="*/ 1918896 h 1964042"/>
              <a:gd name="connsiteX4" fmla="*/ 292489 w 568833"/>
              <a:gd name="connsiteY4" fmla="*/ 1944929 h 1964042"/>
              <a:gd name="connsiteX5" fmla="*/ 127690 w 568833"/>
              <a:gd name="connsiteY5" fmla="*/ 1964042 h 1964042"/>
              <a:gd name="connsiteX6" fmla="*/ 0 w 568833"/>
              <a:gd name="connsiteY6" fmla="*/ 1668747 h 1964042"/>
              <a:gd name="connsiteX7" fmla="*/ 42901 w 568833"/>
              <a:gd name="connsiteY7" fmla="*/ 1579689 h 1964042"/>
              <a:gd name="connsiteX8" fmla="*/ 182145 w 568833"/>
              <a:gd name="connsiteY8" fmla="*/ 889989 h 1964042"/>
              <a:gd name="connsiteX9" fmla="*/ 42901 w 568833"/>
              <a:gd name="connsiteY9" fmla="*/ 200289 h 1964042"/>
              <a:gd name="connsiteX10" fmla="*/ 39004 w 568833"/>
              <a:gd name="connsiteY10" fmla="*/ 192198 h 1964042"/>
              <a:gd name="connsiteX11" fmla="*/ 280027 w 568833"/>
              <a:gd name="connsiteY11" fmla="*/ 220152 h 1964042"/>
              <a:gd name="connsiteX12" fmla="*/ 375224 w 568833"/>
              <a:gd name="connsiteY12" fmla="*/ 0 h 196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8833" h="1964042">
                <a:moveTo>
                  <a:pt x="375224" y="0"/>
                </a:moveTo>
                <a:lnTo>
                  <a:pt x="399201" y="49773"/>
                </a:lnTo>
                <a:cubicBezTo>
                  <a:pt x="508431" y="308022"/>
                  <a:pt x="568833" y="591952"/>
                  <a:pt x="568833" y="889989"/>
                </a:cubicBezTo>
                <a:cubicBezTo>
                  <a:pt x="568833" y="1262536"/>
                  <a:pt x="474455" y="1613040"/>
                  <a:pt x="308304" y="1918896"/>
                </a:cubicBezTo>
                <a:lnTo>
                  <a:pt x="292489" y="1944929"/>
                </a:lnTo>
                <a:lnTo>
                  <a:pt x="127690" y="1964042"/>
                </a:lnTo>
                <a:lnTo>
                  <a:pt x="0" y="1668747"/>
                </a:lnTo>
                <a:lnTo>
                  <a:pt x="42901" y="1579689"/>
                </a:lnTo>
                <a:cubicBezTo>
                  <a:pt x="132564" y="1367703"/>
                  <a:pt x="182145" y="1134636"/>
                  <a:pt x="182145" y="889989"/>
                </a:cubicBezTo>
                <a:cubicBezTo>
                  <a:pt x="182145" y="645342"/>
                  <a:pt x="132564" y="412275"/>
                  <a:pt x="42901" y="200289"/>
                </a:cubicBezTo>
                <a:lnTo>
                  <a:pt x="39004" y="192198"/>
                </a:lnTo>
                <a:lnTo>
                  <a:pt x="280027" y="220152"/>
                </a:lnTo>
                <a:lnTo>
                  <a:pt x="37522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8" name="任意多边形: 形状 27">
            <a:extLst>
              <a:ext uri="{FF2B5EF4-FFF2-40B4-BE49-F238E27FC236}">
                <a16:creationId xmlns:a16="http://schemas.microsoft.com/office/drawing/2014/main" id="{416D2811-E648-4A70-9286-44E7BB7F4BE9}"/>
              </a:ext>
            </a:extLst>
          </p:cNvPr>
          <p:cNvSpPr/>
          <p:nvPr/>
        </p:nvSpPr>
        <p:spPr>
          <a:xfrm>
            <a:off x="6086896" y="4796008"/>
            <a:ext cx="1476226" cy="968857"/>
          </a:xfrm>
          <a:custGeom>
            <a:avLst/>
            <a:gdLst>
              <a:gd name="connsiteX0" fmla="*/ 1457333 w 1728762"/>
              <a:gd name="connsiteY0" fmla="*/ 0 h 1134598"/>
              <a:gd name="connsiteX1" fmla="*/ 1586421 w 1728762"/>
              <a:gd name="connsiteY1" fmla="*/ 298528 h 1134598"/>
              <a:gd name="connsiteX2" fmla="*/ 1728762 w 1728762"/>
              <a:gd name="connsiteY2" fmla="*/ 282020 h 1134598"/>
              <a:gd name="connsiteX3" fmla="*/ 1676325 w 1728762"/>
              <a:gd name="connsiteY3" fmla="*/ 352142 h 1134598"/>
              <a:gd name="connsiteX4" fmla="*/ 231363 w 1728762"/>
              <a:gd name="connsiteY4" fmla="*/ 1126519 h 1134598"/>
              <a:gd name="connsiteX5" fmla="*/ 71377 w 1728762"/>
              <a:gd name="connsiteY5" fmla="*/ 1134598 h 1134598"/>
              <a:gd name="connsiteX6" fmla="*/ 0 w 1728762"/>
              <a:gd name="connsiteY6" fmla="*/ 1038544 h 1134598"/>
              <a:gd name="connsiteX7" fmla="*/ 224152 w 1728762"/>
              <a:gd name="connsiteY7" fmla="*/ 736895 h 1134598"/>
              <a:gd name="connsiteX8" fmla="*/ 367759 w 1728762"/>
              <a:gd name="connsiteY8" fmla="*/ 714977 h 1134598"/>
              <a:gd name="connsiteX9" fmla="*/ 1377938 w 1728762"/>
              <a:gd name="connsiteY9" fmla="*/ 106172 h 1134598"/>
              <a:gd name="connsiteX10" fmla="*/ 1457333 w 1728762"/>
              <a:gd name="connsiteY10" fmla="*/ 0 h 11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762" h="1134598">
                <a:moveTo>
                  <a:pt x="1457333" y="0"/>
                </a:moveTo>
                <a:lnTo>
                  <a:pt x="1586421" y="298528"/>
                </a:lnTo>
                <a:lnTo>
                  <a:pt x="1728762" y="282020"/>
                </a:lnTo>
                <a:lnTo>
                  <a:pt x="1676325" y="352142"/>
                </a:lnTo>
                <a:cubicBezTo>
                  <a:pt x="1324401" y="778576"/>
                  <a:pt x="811884" y="1067565"/>
                  <a:pt x="231363" y="1126519"/>
                </a:cubicBezTo>
                <a:lnTo>
                  <a:pt x="71377" y="1134598"/>
                </a:lnTo>
                <a:lnTo>
                  <a:pt x="0" y="1038544"/>
                </a:lnTo>
                <a:lnTo>
                  <a:pt x="224152" y="736895"/>
                </a:lnTo>
                <a:lnTo>
                  <a:pt x="367759" y="714977"/>
                </a:lnTo>
                <a:cubicBezTo>
                  <a:pt x="771469" y="632367"/>
                  <a:pt x="1125168" y="412460"/>
                  <a:pt x="1377938" y="106172"/>
                </a:cubicBezTo>
                <a:lnTo>
                  <a:pt x="1457333" y="0"/>
                </a:lnTo>
                <a:close/>
              </a:path>
            </a:pathLst>
          </a:custGeom>
          <a:solidFill>
            <a:srgbClr val="142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9" name="任意多边形: 形状 28">
            <a:extLst>
              <a:ext uri="{FF2B5EF4-FFF2-40B4-BE49-F238E27FC236}">
                <a16:creationId xmlns:a16="http://schemas.microsoft.com/office/drawing/2014/main" id="{DD4D83E1-33C0-44EE-BAF9-1CE353A23951}"/>
              </a:ext>
            </a:extLst>
          </p:cNvPr>
          <p:cNvSpPr/>
          <p:nvPr/>
        </p:nvSpPr>
        <p:spPr>
          <a:xfrm>
            <a:off x="4565751" y="4825616"/>
            <a:ext cx="1464138" cy="931183"/>
          </a:xfrm>
          <a:custGeom>
            <a:avLst/>
            <a:gdLst>
              <a:gd name="connsiteX0" fmla="*/ 63929 w 1714606"/>
              <a:gd name="connsiteY0" fmla="*/ 0 h 1090480"/>
              <a:gd name="connsiteX1" fmla="*/ 400470 w 1714606"/>
              <a:gd name="connsiteY1" fmla="*/ 39031 h 1090480"/>
              <a:gd name="connsiteX2" fmla="*/ 424749 w 1714606"/>
              <a:gd name="connsiteY2" fmla="*/ 71499 h 1090480"/>
              <a:gd name="connsiteX3" fmla="*/ 1610861 w 1714606"/>
              <a:gd name="connsiteY3" fmla="*/ 707155 h 1090480"/>
              <a:gd name="connsiteX4" fmla="*/ 1714606 w 1714606"/>
              <a:gd name="connsiteY4" fmla="*/ 712394 h 1090480"/>
              <a:gd name="connsiteX5" fmla="*/ 1498013 w 1714606"/>
              <a:gd name="connsiteY5" fmla="*/ 1003871 h 1090480"/>
              <a:gd name="connsiteX6" fmla="*/ 1562371 w 1714606"/>
              <a:gd name="connsiteY6" fmla="*/ 1090480 h 1090480"/>
              <a:gd name="connsiteX7" fmla="*/ 1356997 w 1714606"/>
              <a:gd name="connsiteY7" fmla="*/ 1059136 h 1090480"/>
              <a:gd name="connsiteX8" fmla="*/ 2098 w 1714606"/>
              <a:gd name="connsiteY8" fmla="*/ 151294 h 1090480"/>
              <a:gd name="connsiteX9" fmla="*/ 0 w 1714606"/>
              <a:gd name="connsiteY9" fmla="*/ 147841 h 1090480"/>
              <a:gd name="connsiteX10" fmla="*/ 63929 w 1714606"/>
              <a:gd name="connsiteY10" fmla="*/ 0 h 109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606" h="1090480">
                <a:moveTo>
                  <a:pt x="63929" y="0"/>
                </a:moveTo>
                <a:lnTo>
                  <a:pt x="400470" y="39031"/>
                </a:lnTo>
                <a:lnTo>
                  <a:pt x="424749" y="71499"/>
                </a:lnTo>
                <a:cubicBezTo>
                  <a:pt x="713630" y="421542"/>
                  <a:pt x="1134334" y="658761"/>
                  <a:pt x="1610861" y="707155"/>
                </a:cubicBezTo>
                <a:lnTo>
                  <a:pt x="1714606" y="712394"/>
                </a:lnTo>
                <a:lnTo>
                  <a:pt x="1498013" y="1003871"/>
                </a:lnTo>
                <a:lnTo>
                  <a:pt x="1562371" y="1090480"/>
                </a:lnTo>
                <a:lnTo>
                  <a:pt x="1356997" y="1059136"/>
                </a:lnTo>
                <a:cubicBezTo>
                  <a:pt x="794924" y="944120"/>
                  <a:pt x="312428" y="610643"/>
                  <a:pt x="2098" y="151294"/>
                </a:cubicBezTo>
                <a:lnTo>
                  <a:pt x="0" y="147841"/>
                </a:lnTo>
                <a:lnTo>
                  <a:pt x="639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pic>
        <p:nvPicPr>
          <p:cNvPr id="23" name="图片 22">
            <a:extLst>
              <a:ext uri="{FF2B5EF4-FFF2-40B4-BE49-F238E27FC236}">
                <a16:creationId xmlns:a16="http://schemas.microsoft.com/office/drawing/2014/main" id="{CCAC5271-6DE6-4662-89CD-EBE00178EA91}"/>
              </a:ext>
            </a:extLst>
          </p:cNvPr>
          <p:cNvPicPr>
            <a:picLocks/>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628880" y="2458400"/>
            <a:ext cx="2934237" cy="2934237"/>
          </a:xfrm>
          <a:custGeom>
            <a:avLst/>
            <a:gdLst>
              <a:gd name="connsiteX0" fmla="*/ 1026607 w 2053214"/>
              <a:gd name="connsiteY0" fmla="*/ 0 h 2053210"/>
              <a:gd name="connsiteX1" fmla="*/ 2053214 w 2053214"/>
              <a:gd name="connsiteY1" fmla="*/ 1026605 h 2053210"/>
              <a:gd name="connsiteX2" fmla="*/ 1026607 w 2053214"/>
              <a:gd name="connsiteY2" fmla="*/ 2053210 h 2053210"/>
              <a:gd name="connsiteX3" fmla="*/ 0 w 2053214"/>
              <a:gd name="connsiteY3" fmla="*/ 1026605 h 2053210"/>
              <a:gd name="connsiteX4" fmla="*/ 1026607 w 2053214"/>
              <a:gd name="connsiteY4" fmla="*/ 0 h 205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214" h="2053210">
                <a:moveTo>
                  <a:pt x="1026607" y="0"/>
                </a:moveTo>
                <a:cubicBezTo>
                  <a:pt x="1593586" y="0"/>
                  <a:pt x="2053214" y="459627"/>
                  <a:pt x="2053214" y="1026605"/>
                </a:cubicBezTo>
                <a:cubicBezTo>
                  <a:pt x="2053214" y="1593583"/>
                  <a:pt x="1593586" y="2053210"/>
                  <a:pt x="1026607" y="2053210"/>
                </a:cubicBezTo>
                <a:cubicBezTo>
                  <a:pt x="459628" y="2053210"/>
                  <a:pt x="0" y="1593583"/>
                  <a:pt x="0" y="1026605"/>
                </a:cubicBezTo>
                <a:cubicBezTo>
                  <a:pt x="0" y="459627"/>
                  <a:pt x="459628" y="0"/>
                  <a:pt x="1026607" y="0"/>
                </a:cubicBezTo>
                <a:close/>
              </a:path>
            </a:pathLst>
          </a:custGeom>
        </p:spPr>
      </p:pic>
      <p:sp>
        <p:nvSpPr>
          <p:cNvPr id="30" name="椭圆 29">
            <a:extLst>
              <a:ext uri="{FF2B5EF4-FFF2-40B4-BE49-F238E27FC236}">
                <a16:creationId xmlns:a16="http://schemas.microsoft.com/office/drawing/2014/main" id="{93C9697F-B48C-4D78-80B2-E8D81B15FC4D}"/>
              </a:ext>
            </a:extLst>
          </p:cNvPr>
          <p:cNvSpPr/>
          <p:nvPr/>
        </p:nvSpPr>
        <p:spPr>
          <a:xfrm flipH="1">
            <a:off x="7866207" y="4075922"/>
            <a:ext cx="115509" cy="115509"/>
          </a:xfrm>
          <a:prstGeom prst="ellipse">
            <a:avLst/>
          </a:prstGeom>
          <a:solidFill>
            <a:srgbClr val="142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endParaRPr>
          </a:p>
        </p:txBody>
      </p:sp>
      <p:sp>
        <p:nvSpPr>
          <p:cNvPr id="33" name="椭圆 32">
            <a:extLst>
              <a:ext uri="{FF2B5EF4-FFF2-40B4-BE49-F238E27FC236}">
                <a16:creationId xmlns:a16="http://schemas.microsoft.com/office/drawing/2014/main" id="{5A0B033C-7703-49CE-8C13-E03F09BE270D}"/>
              </a:ext>
            </a:extLst>
          </p:cNvPr>
          <p:cNvSpPr/>
          <p:nvPr/>
        </p:nvSpPr>
        <p:spPr>
          <a:xfrm>
            <a:off x="5090303" y="5420566"/>
            <a:ext cx="115509" cy="115509"/>
          </a:xfrm>
          <a:prstGeom prst="ellipse">
            <a:avLst/>
          </a:prstGeom>
          <a:solidFill>
            <a:srgbClr val="142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endParaRPr>
          </a:p>
        </p:txBody>
      </p:sp>
      <p:sp>
        <p:nvSpPr>
          <p:cNvPr id="38" name="椭圆 37">
            <a:extLst>
              <a:ext uri="{FF2B5EF4-FFF2-40B4-BE49-F238E27FC236}">
                <a16:creationId xmlns:a16="http://schemas.microsoft.com/office/drawing/2014/main" id="{AAC94BD0-C079-48AC-AEBD-340AB1C0AA10}"/>
              </a:ext>
            </a:extLst>
          </p:cNvPr>
          <p:cNvSpPr/>
          <p:nvPr/>
        </p:nvSpPr>
        <p:spPr>
          <a:xfrm>
            <a:off x="5090303" y="2296140"/>
            <a:ext cx="115509" cy="115509"/>
          </a:xfrm>
          <a:prstGeom prst="ellipse">
            <a:avLst/>
          </a:prstGeom>
          <a:solidFill>
            <a:srgbClr val="142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endParaRPr>
          </a:p>
        </p:txBody>
      </p:sp>
      <p:sp>
        <p:nvSpPr>
          <p:cNvPr id="44" name="文本占位符 43">
            <a:extLst>
              <a:ext uri="{FF2B5EF4-FFF2-40B4-BE49-F238E27FC236}">
                <a16:creationId xmlns:a16="http://schemas.microsoft.com/office/drawing/2014/main" id="{A2926136-E3F5-4092-9200-B45799849BE0}"/>
              </a:ext>
            </a:extLst>
          </p:cNvPr>
          <p:cNvSpPr>
            <a:spLocks noGrp="1"/>
          </p:cNvSpPr>
          <p:nvPr>
            <p:ph type="body" sz="quarter" idx="15" hasCustomPrompt="1"/>
          </p:nvPr>
        </p:nvSpPr>
        <p:spPr>
          <a:xfrm>
            <a:off x="590550" y="2579319"/>
            <a:ext cx="3173413" cy="1192213"/>
          </a:xfrm>
          <a:prstGeom prst="rect">
            <a:avLst/>
          </a:prstGeom>
        </p:spPr>
        <p:txBody>
          <a:bodyPr/>
          <a:lstStyle>
            <a:lvl1pPr marL="0" indent="0">
              <a:buNone/>
              <a:defRPr sz="1600"/>
            </a:lvl1pPr>
            <a:lvl2pPr>
              <a:defRPr sz="2000"/>
            </a:lvl2pPr>
            <a:lvl3pPr>
              <a:defRPr sz="2000"/>
            </a:lvl3pPr>
            <a:lvl4pPr>
              <a:defRPr sz="2000"/>
            </a:lvl4pPr>
            <a:lvl5pPr>
              <a:defRPr sz="2000"/>
            </a:lvl5pPr>
          </a:lstStyle>
          <a:p>
            <a:pPr lvl="0"/>
            <a:r>
              <a:rPr lang="zh-CN" altLang="en-US" dirty="0"/>
              <a:t>请在这里输入您的阐述</a:t>
            </a:r>
          </a:p>
        </p:txBody>
      </p:sp>
      <p:sp>
        <p:nvSpPr>
          <p:cNvPr id="45" name="文本占位符 43">
            <a:extLst>
              <a:ext uri="{FF2B5EF4-FFF2-40B4-BE49-F238E27FC236}">
                <a16:creationId xmlns:a16="http://schemas.microsoft.com/office/drawing/2014/main" id="{DBF77E6B-FDBC-42CC-BD1D-4D1A5B758D2D}"/>
              </a:ext>
            </a:extLst>
          </p:cNvPr>
          <p:cNvSpPr>
            <a:spLocks noGrp="1"/>
          </p:cNvSpPr>
          <p:nvPr>
            <p:ph type="body" sz="quarter" idx="16" hasCustomPrompt="1"/>
          </p:nvPr>
        </p:nvSpPr>
        <p:spPr>
          <a:xfrm>
            <a:off x="573405" y="4638517"/>
            <a:ext cx="3173413" cy="1192213"/>
          </a:xfrm>
          <a:prstGeom prst="rect">
            <a:avLst/>
          </a:prstGeom>
        </p:spPr>
        <p:txBody>
          <a:bodyPr/>
          <a:lstStyle>
            <a:lvl1pPr marL="0" indent="0">
              <a:buNone/>
              <a:defRPr sz="1600"/>
            </a:lvl1pPr>
            <a:lvl2pPr>
              <a:defRPr sz="2000"/>
            </a:lvl2pPr>
            <a:lvl3pPr>
              <a:defRPr sz="2000"/>
            </a:lvl3pPr>
            <a:lvl4pPr>
              <a:defRPr sz="2000"/>
            </a:lvl4pPr>
            <a:lvl5pPr>
              <a:defRPr sz="2000"/>
            </a:lvl5pPr>
          </a:lstStyle>
          <a:p>
            <a:pPr lvl="0"/>
            <a:r>
              <a:rPr lang="zh-CN" altLang="en-US" dirty="0"/>
              <a:t>请在这里输入您的阐述</a:t>
            </a:r>
          </a:p>
        </p:txBody>
      </p:sp>
      <p:sp>
        <p:nvSpPr>
          <p:cNvPr id="46" name="文本占位符 43">
            <a:extLst>
              <a:ext uri="{FF2B5EF4-FFF2-40B4-BE49-F238E27FC236}">
                <a16:creationId xmlns:a16="http://schemas.microsoft.com/office/drawing/2014/main" id="{2FC3BA1F-7EEF-4D31-8B64-97089EF17FB4}"/>
              </a:ext>
            </a:extLst>
          </p:cNvPr>
          <p:cNvSpPr>
            <a:spLocks noGrp="1"/>
          </p:cNvSpPr>
          <p:nvPr>
            <p:ph type="body" sz="quarter" idx="17" hasCustomPrompt="1"/>
          </p:nvPr>
        </p:nvSpPr>
        <p:spPr>
          <a:xfrm>
            <a:off x="8361289" y="2843481"/>
            <a:ext cx="3173413" cy="1192213"/>
          </a:xfrm>
          <a:prstGeom prst="rect">
            <a:avLst/>
          </a:prstGeom>
        </p:spPr>
        <p:txBody>
          <a:bodyPr/>
          <a:lstStyle>
            <a:lvl1pPr marL="0" indent="0" algn="r">
              <a:buNone/>
              <a:defRPr sz="1600"/>
            </a:lvl1pPr>
            <a:lvl2pPr>
              <a:defRPr sz="2000"/>
            </a:lvl2pPr>
            <a:lvl3pPr>
              <a:defRPr sz="2000"/>
            </a:lvl3pPr>
            <a:lvl4pPr>
              <a:defRPr sz="2000"/>
            </a:lvl4pPr>
            <a:lvl5pPr>
              <a:defRPr sz="2000"/>
            </a:lvl5pPr>
          </a:lstStyle>
          <a:p>
            <a:pPr lvl="0"/>
            <a:r>
              <a:rPr lang="zh-CN" altLang="en-US" dirty="0"/>
              <a:t>请在这里输入您的阐述</a:t>
            </a:r>
          </a:p>
        </p:txBody>
      </p:sp>
      <p:sp>
        <p:nvSpPr>
          <p:cNvPr id="50" name="文本占位符 49">
            <a:extLst>
              <a:ext uri="{FF2B5EF4-FFF2-40B4-BE49-F238E27FC236}">
                <a16:creationId xmlns:a16="http://schemas.microsoft.com/office/drawing/2014/main" id="{55CE21E2-F179-4971-A49D-ABBD011F774B}"/>
              </a:ext>
            </a:extLst>
          </p:cNvPr>
          <p:cNvSpPr>
            <a:spLocks noGrp="1"/>
          </p:cNvSpPr>
          <p:nvPr>
            <p:ph type="body" sz="quarter" idx="18" hasCustomPrompt="1"/>
          </p:nvPr>
        </p:nvSpPr>
        <p:spPr>
          <a:xfrm>
            <a:off x="590550" y="2104192"/>
            <a:ext cx="3173413" cy="354846"/>
          </a:xfrm>
          <a:prstGeom prst="rect">
            <a:avLst/>
          </a:prstGeom>
        </p:spPr>
        <p:txBody>
          <a:bodyPr/>
          <a:lstStyle>
            <a:lvl1pPr marL="0" indent="0">
              <a:buNone/>
              <a:defRPr sz="2000" b="1">
                <a:solidFill>
                  <a:srgbClr val="537EC5"/>
                </a:solidFill>
              </a:defRPr>
            </a:lvl1pPr>
            <a:lvl2pPr>
              <a:defRPr sz="2000"/>
            </a:lvl2pPr>
            <a:lvl3pPr>
              <a:defRPr sz="2000"/>
            </a:lvl3pPr>
            <a:lvl4pPr>
              <a:defRPr sz="2000"/>
            </a:lvl4pPr>
            <a:lvl5pPr>
              <a:defRPr sz="2000"/>
            </a:lvl5pPr>
          </a:lstStyle>
          <a:p>
            <a:pPr lvl="0"/>
            <a:r>
              <a:rPr lang="zh-CN" altLang="en-US" dirty="0"/>
              <a:t>请在这里输入你的小标题</a:t>
            </a:r>
          </a:p>
        </p:txBody>
      </p:sp>
      <p:sp>
        <p:nvSpPr>
          <p:cNvPr id="51" name="文本占位符 49">
            <a:extLst>
              <a:ext uri="{FF2B5EF4-FFF2-40B4-BE49-F238E27FC236}">
                <a16:creationId xmlns:a16="http://schemas.microsoft.com/office/drawing/2014/main" id="{6499300B-3A78-4850-A292-7D158A2E70E5}"/>
              </a:ext>
            </a:extLst>
          </p:cNvPr>
          <p:cNvSpPr>
            <a:spLocks noGrp="1"/>
          </p:cNvSpPr>
          <p:nvPr>
            <p:ph type="body" sz="quarter" idx="19" hasCustomPrompt="1"/>
          </p:nvPr>
        </p:nvSpPr>
        <p:spPr>
          <a:xfrm>
            <a:off x="573404" y="4172079"/>
            <a:ext cx="3173413" cy="354846"/>
          </a:xfrm>
          <a:prstGeom prst="rect">
            <a:avLst/>
          </a:prstGeom>
        </p:spPr>
        <p:txBody>
          <a:bodyPr/>
          <a:lstStyle>
            <a:lvl1pPr marL="0" indent="0">
              <a:buNone/>
              <a:defRPr sz="2000" b="1">
                <a:solidFill>
                  <a:srgbClr val="537EC5"/>
                </a:solidFill>
              </a:defRPr>
            </a:lvl1pPr>
            <a:lvl2pPr>
              <a:defRPr sz="2000"/>
            </a:lvl2pPr>
            <a:lvl3pPr>
              <a:defRPr sz="2000"/>
            </a:lvl3pPr>
            <a:lvl4pPr>
              <a:defRPr sz="2000"/>
            </a:lvl4pPr>
            <a:lvl5pPr>
              <a:defRPr sz="2000"/>
            </a:lvl5pPr>
          </a:lstStyle>
          <a:p>
            <a:pPr lvl="0"/>
            <a:r>
              <a:rPr lang="zh-CN" altLang="en-US" dirty="0"/>
              <a:t>请在这里输入你的小标题</a:t>
            </a:r>
          </a:p>
        </p:txBody>
      </p:sp>
      <p:sp>
        <p:nvSpPr>
          <p:cNvPr id="52" name="文本占位符 49">
            <a:extLst>
              <a:ext uri="{FF2B5EF4-FFF2-40B4-BE49-F238E27FC236}">
                <a16:creationId xmlns:a16="http://schemas.microsoft.com/office/drawing/2014/main" id="{D39B9981-6492-4444-BA72-13E8D0492DBA}"/>
              </a:ext>
            </a:extLst>
          </p:cNvPr>
          <p:cNvSpPr>
            <a:spLocks noGrp="1"/>
          </p:cNvSpPr>
          <p:nvPr>
            <p:ph type="body" sz="quarter" idx="20" hasCustomPrompt="1"/>
          </p:nvPr>
        </p:nvSpPr>
        <p:spPr>
          <a:xfrm>
            <a:off x="8348640" y="2370882"/>
            <a:ext cx="3173413" cy="354846"/>
          </a:xfrm>
          <a:prstGeom prst="rect">
            <a:avLst/>
          </a:prstGeom>
        </p:spPr>
        <p:txBody>
          <a:bodyPr/>
          <a:lstStyle>
            <a:lvl1pPr marL="0" indent="0" algn="r">
              <a:buNone/>
              <a:defRPr sz="2000" b="1">
                <a:solidFill>
                  <a:srgbClr val="537EC5"/>
                </a:solidFill>
              </a:defRPr>
            </a:lvl1pPr>
            <a:lvl2pPr>
              <a:defRPr sz="2000"/>
            </a:lvl2pPr>
            <a:lvl3pPr>
              <a:defRPr sz="2000"/>
            </a:lvl3pPr>
            <a:lvl4pPr>
              <a:defRPr sz="2000"/>
            </a:lvl4pPr>
            <a:lvl5pPr>
              <a:defRPr sz="2000"/>
            </a:lvl5pPr>
          </a:lstStyle>
          <a:p>
            <a:pPr lvl="0"/>
            <a:r>
              <a:rPr lang="zh-CN" altLang="en-US" dirty="0"/>
              <a:t>请在这里输入你的小标题</a:t>
            </a:r>
          </a:p>
        </p:txBody>
      </p:sp>
      <p:sp>
        <p:nvSpPr>
          <p:cNvPr id="53" name="MH_Others_2">
            <a:extLst>
              <a:ext uri="{FF2B5EF4-FFF2-40B4-BE49-F238E27FC236}">
                <a16:creationId xmlns:a16="http://schemas.microsoft.com/office/drawing/2014/main" id="{99134485-8114-4251-950A-BB9A570D3B4C}"/>
              </a:ext>
            </a:extLst>
          </p:cNvPr>
          <p:cNvSpPr/>
          <p:nvPr>
            <p:custDataLst>
              <p:tags r:id="rId1"/>
            </p:custDataLst>
          </p:nvPr>
        </p:nvSpPr>
        <p:spPr>
          <a:xfrm>
            <a:off x="3875419" y="344963"/>
            <a:ext cx="6131155" cy="469206"/>
          </a:xfrm>
          <a:prstGeom prst="rect">
            <a:avLst/>
          </a:prstGeom>
          <a:solidFill>
            <a:srgbClr val="173D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MH_Others_2">
            <a:extLst>
              <a:ext uri="{FF2B5EF4-FFF2-40B4-BE49-F238E27FC236}">
                <a16:creationId xmlns:a16="http://schemas.microsoft.com/office/drawing/2014/main" id="{AA588568-EDE7-4522-A335-347F1BA6012F}"/>
              </a:ext>
            </a:extLst>
          </p:cNvPr>
          <p:cNvSpPr/>
          <p:nvPr>
            <p:custDataLst>
              <p:tags r:id="rId2"/>
            </p:custDataLst>
          </p:nvPr>
        </p:nvSpPr>
        <p:spPr>
          <a:xfrm>
            <a:off x="-1" y="388471"/>
            <a:ext cx="1158241" cy="425698"/>
          </a:xfrm>
          <a:prstGeom prst="rect">
            <a:avLst/>
          </a:prstGeom>
          <a:solidFill>
            <a:srgbClr val="5793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文本占位符 3">
            <a:extLst>
              <a:ext uri="{FF2B5EF4-FFF2-40B4-BE49-F238E27FC236}">
                <a16:creationId xmlns:a16="http://schemas.microsoft.com/office/drawing/2014/main" id="{AE83D851-8D14-4B25-B47D-594037C811CE}"/>
              </a:ext>
            </a:extLst>
          </p:cNvPr>
          <p:cNvSpPr>
            <a:spLocks noGrp="1"/>
          </p:cNvSpPr>
          <p:nvPr>
            <p:ph type="body" sz="quarter" idx="10" hasCustomPrompt="1"/>
          </p:nvPr>
        </p:nvSpPr>
        <p:spPr>
          <a:xfrm>
            <a:off x="1229119" y="411327"/>
            <a:ext cx="2590115" cy="355600"/>
          </a:xfrm>
          <a:prstGeom prst="rect">
            <a:avLst/>
          </a:prstGeom>
        </p:spPr>
        <p:txBody>
          <a:bodyPr/>
          <a:lstStyle>
            <a:lvl1pPr marL="0" indent="0">
              <a:buNone/>
              <a:defRPr sz="2000" b="1">
                <a:solidFill>
                  <a:srgbClr val="0075BF"/>
                </a:solidFill>
                <a:latin typeface="微软雅黑" panose="020B0503020204020204" pitchFamily="34" charset="-122"/>
                <a:ea typeface="微软雅黑" panose="020B0503020204020204" pitchFamily="34" charset="-122"/>
              </a:defRPr>
            </a:lvl1pPr>
          </a:lstStyle>
          <a:p>
            <a:pPr lvl="0"/>
            <a:r>
              <a:rPr lang="zh-CN" altLang="en-US" dirty="0"/>
              <a:t>主标题</a:t>
            </a:r>
          </a:p>
        </p:txBody>
      </p:sp>
      <p:sp>
        <p:nvSpPr>
          <p:cNvPr id="56" name="文本占位符 5">
            <a:extLst>
              <a:ext uri="{FF2B5EF4-FFF2-40B4-BE49-F238E27FC236}">
                <a16:creationId xmlns:a16="http://schemas.microsoft.com/office/drawing/2014/main" id="{94600261-4961-4B7E-9737-A003B153326A}"/>
              </a:ext>
            </a:extLst>
          </p:cNvPr>
          <p:cNvSpPr>
            <a:spLocks noGrp="1"/>
          </p:cNvSpPr>
          <p:nvPr>
            <p:ph type="body" sz="quarter" idx="11" hasCustomPrompt="1"/>
          </p:nvPr>
        </p:nvSpPr>
        <p:spPr>
          <a:xfrm>
            <a:off x="1229119" y="883603"/>
            <a:ext cx="2575420" cy="325119"/>
          </a:xfrm>
          <a:prstGeom prst="rect">
            <a:avLst/>
          </a:prstGeom>
        </p:spPr>
        <p:txBody>
          <a:bodyPr/>
          <a:lstStyle>
            <a:lvl1pPr marL="0" indent="0">
              <a:buNone/>
              <a:defRPr sz="1400">
                <a:solidFill>
                  <a:srgbClr val="5793CE"/>
                </a:solidFill>
                <a:latin typeface="微软雅黑" panose="020B0503020204020204" pitchFamily="34" charset="-122"/>
                <a:ea typeface="微软雅黑" panose="020B0503020204020204" pitchFamily="34" charset="-122"/>
              </a:defRPr>
            </a:lvl1pPr>
          </a:lstStyle>
          <a:p>
            <a:pPr lvl="0"/>
            <a:r>
              <a:rPr lang="zh-CN" altLang="en-US" dirty="0"/>
              <a:t>副标题</a:t>
            </a:r>
          </a:p>
        </p:txBody>
      </p:sp>
      <p:pic>
        <p:nvPicPr>
          <p:cNvPr id="57" name="图片 56">
            <a:extLst>
              <a:ext uri="{FF2B5EF4-FFF2-40B4-BE49-F238E27FC236}">
                <a16:creationId xmlns:a16="http://schemas.microsoft.com/office/drawing/2014/main" id="{0DF548ED-7F0D-49EF-96D2-D747CD1E21C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402684" y="169084"/>
            <a:ext cx="1426149" cy="512447"/>
          </a:xfrm>
          <a:prstGeom prst="rect">
            <a:avLst/>
          </a:prstGeom>
        </p:spPr>
      </p:pic>
      <p:sp>
        <p:nvSpPr>
          <p:cNvPr id="58" name="文本框 57">
            <a:extLst>
              <a:ext uri="{FF2B5EF4-FFF2-40B4-BE49-F238E27FC236}">
                <a16:creationId xmlns:a16="http://schemas.microsoft.com/office/drawing/2014/main" id="{FF28CB59-F72E-45E6-8FAD-F11ADE80C431}"/>
              </a:ext>
            </a:extLst>
          </p:cNvPr>
          <p:cNvSpPr txBox="1"/>
          <p:nvPr/>
        </p:nvSpPr>
        <p:spPr>
          <a:xfrm>
            <a:off x="10402685" y="752937"/>
            <a:ext cx="157885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700" b="0" dirty="0">
                <a:solidFill>
                  <a:srgbClr val="142E60"/>
                </a:solidFill>
              </a:rPr>
              <a:t>自 </a:t>
            </a:r>
            <a:r>
              <a:rPr lang="en-US" altLang="zh-CN" sz="700" b="0" dirty="0">
                <a:solidFill>
                  <a:srgbClr val="142E60"/>
                </a:solidFill>
              </a:rPr>
              <a:t>/ </a:t>
            </a:r>
            <a:r>
              <a:rPr lang="zh-CN" altLang="en-US" sz="700" b="0" dirty="0">
                <a:solidFill>
                  <a:srgbClr val="142E60"/>
                </a:solidFill>
              </a:rPr>
              <a:t>强 </a:t>
            </a:r>
            <a:r>
              <a:rPr lang="en-US" altLang="zh-CN" sz="700" b="0" dirty="0">
                <a:solidFill>
                  <a:srgbClr val="142E60"/>
                </a:solidFill>
              </a:rPr>
              <a:t>/ </a:t>
            </a:r>
            <a:r>
              <a:rPr lang="zh-CN" altLang="en-US" sz="700" b="0" dirty="0">
                <a:solidFill>
                  <a:srgbClr val="142E60"/>
                </a:solidFill>
              </a:rPr>
              <a:t>不 </a:t>
            </a:r>
            <a:r>
              <a:rPr lang="en-US" altLang="zh-CN" sz="700" b="0" dirty="0">
                <a:solidFill>
                  <a:srgbClr val="142E60"/>
                </a:solidFill>
              </a:rPr>
              <a:t>/ </a:t>
            </a:r>
            <a:r>
              <a:rPr lang="zh-CN" altLang="en-US" sz="700" b="0" dirty="0">
                <a:solidFill>
                  <a:srgbClr val="142E60"/>
                </a:solidFill>
              </a:rPr>
              <a:t>息   止 </a:t>
            </a:r>
            <a:r>
              <a:rPr lang="en-US" altLang="zh-CN" sz="700" b="0" dirty="0">
                <a:solidFill>
                  <a:srgbClr val="142E60"/>
                </a:solidFill>
              </a:rPr>
              <a:t>/ </a:t>
            </a:r>
            <a:r>
              <a:rPr lang="zh-CN" altLang="en-US" sz="700" b="0" dirty="0">
                <a:solidFill>
                  <a:srgbClr val="142E60"/>
                </a:solidFill>
              </a:rPr>
              <a:t>于 </a:t>
            </a:r>
            <a:r>
              <a:rPr lang="en-US" altLang="zh-CN" sz="700" b="0" dirty="0">
                <a:solidFill>
                  <a:srgbClr val="142E60"/>
                </a:solidFill>
              </a:rPr>
              <a:t>/ </a:t>
            </a:r>
            <a:r>
              <a:rPr lang="zh-CN" altLang="en-US" sz="700" b="0" dirty="0">
                <a:solidFill>
                  <a:srgbClr val="142E60"/>
                </a:solidFill>
              </a:rPr>
              <a:t>至 </a:t>
            </a:r>
            <a:r>
              <a:rPr lang="en-US" altLang="zh-CN" sz="700" b="0" dirty="0">
                <a:solidFill>
                  <a:srgbClr val="142E60"/>
                </a:solidFill>
              </a:rPr>
              <a:t>/ </a:t>
            </a:r>
            <a:r>
              <a:rPr lang="zh-CN" altLang="en-US" sz="700" b="0" dirty="0">
                <a:solidFill>
                  <a:srgbClr val="142E60"/>
                </a:solidFill>
              </a:rPr>
              <a:t>善</a:t>
            </a:r>
          </a:p>
        </p:txBody>
      </p:sp>
    </p:spTree>
    <p:extLst>
      <p:ext uri="{BB962C8B-B14F-4D97-AF65-F5344CB8AC3E}">
        <p14:creationId xmlns:p14="http://schemas.microsoft.com/office/powerpoint/2010/main" val="309910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300" fill="hold"/>
                                        <p:tgtEl>
                                          <p:spTgt spid="54"/>
                                        </p:tgtEl>
                                        <p:attrNameLst>
                                          <p:attrName>ppt_x</p:attrName>
                                        </p:attrNameLst>
                                      </p:cBhvr>
                                      <p:tavLst>
                                        <p:tav tm="0">
                                          <p:val>
                                            <p:strVal val="0-#ppt_w/2"/>
                                          </p:val>
                                        </p:tav>
                                        <p:tav tm="100000">
                                          <p:val>
                                            <p:strVal val="#ppt_x"/>
                                          </p:val>
                                        </p:tav>
                                      </p:tavLst>
                                    </p:anim>
                                    <p:anim calcmode="lin" valueType="num">
                                      <p:cBhvr additive="base">
                                        <p:cTn id="8" dur="300" fill="hold"/>
                                        <p:tgtEl>
                                          <p:spTgt spid="5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300" fill="hold"/>
                                        <p:tgtEl>
                                          <p:spTgt spid="53"/>
                                        </p:tgtEl>
                                        <p:attrNameLst>
                                          <p:attrName>ppt_x</p:attrName>
                                        </p:attrNameLst>
                                      </p:cBhvr>
                                      <p:tavLst>
                                        <p:tav tm="0">
                                          <p:val>
                                            <p:strVal val="1+#ppt_w/2"/>
                                          </p:val>
                                        </p:tav>
                                        <p:tav tm="100000">
                                          <p:val>
                                            <p:strVal val="#ppt_x"/>
                                          </p:val>
                                        </p:tav>
                                      </p:tavLst>
                                    </p:anim>
                                    <p:anim calcmode="lin" valueType="num">
                                      <p:cBhvr additive="base">
                                        <p:cTn id="12" dur="300" fill="hold"/>
                                        <p:tgtEl>
                                          <p:spTgt spid="53"/>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5">
                                            <p:txEl>
                                              <p:pRg st="0" end="0"/>
                                            </p:txEl>
                                          </p:spTgt>
                                        </p:tgtEl>
                                        <p:attrNameLst>
                                          <p:attrName>style.visibility</p:attrName>
                                        </p:attrNameLst>
                                      </p:cBhvr>
                                      <p:to>
                                        <p:strVal val="visible"/>
                                      </p:to>
                                    </p:set>
                                    <p:animEffect transition="in" filter="fade">
                                      <p:cBhvr>
                                        <p:cTn id="15" dur="500"/>
                                        <p:tgtEl>
                                          <p:spTgt spid="55">
                                            <p:txEl>
                                              <p:pRg st="0" end="0"/>
                                            </p:txEl>
                                          </p:spTgt>
                                        </p:tgtEl>
                                      </p:cBhvr>
                                    </p:animEffect>
                                    <p:anim calcmode="lin" valueType="num">
                                      <p:cBhvr>
                                        <p:cTn id="16"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55">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56">
                                            <p:txEl>
                                              <p:pRg st="0" end="0"/>
                                            </p:txEl>
                                          </p:spTgt>
                                        </p:tgtEl>
                                        <p:attrNameLst>
                                          <p:attrName>style.visibility</p:attrName>
                                        </p:attrNameLst>
                                      </p:cBhvr>
                                      <p:to>
                                        <p:strVal val="visible"/>
                                      </p:to>
                                    </p:set>
                                    <p:animEffect transition="in" filter="fade">
                                      <p:cBhvr>
                                        <p:cTn id="20" dur="500"/>
                                        <p:tgtEl>
                                          <p:spTgt spid="56">
                                            <p:txEl>
                                              <p:pRg st="0" end="0"/>
                                            </p:txEl>
                                          </p:spTgt>
                                        </p:tgtEl>
                                      </p:cBhvr>
                                    </p:animEffect>
                                    <p:anim calcmode="lin" valueType="num">
                                      <p:cBhvr>
                                        <p:cTn id="21"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56">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700"/>
                            </p:stCondLst>
                            <p:childTnLst>
                              <p:par>
                                <p:cTn id="24" presetID="10" presetClass="entr" presetSubtype="0" fill="hold"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200"/>
                                        <p:tgtEl>
                                          <p:spTgt spid="5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200"/>
                                        <p:tgtEl>
                                          <p:spTgt spid="58"/>
                                        </p:tgtEl>
                                      </p:cBhvr>
                                    </p:animEffect>
                                  </p:childTnLst>
                                </p:cTn>
                              </p:par>
                            </p:childTnLst>
                          </p:cTn>
                        </p:par>
                        <p:par>
                          <p:cTn id="30" fill="hold">
                            <p:stCondLst>
                              <p:cond delay="900"/>
                            </p:stCondLst>
                            <p:childTnLst>
                              <p:par>
                                <p:cTn id="31" presetID="53" presetClass="entr" presetSubtype="16"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300" fill="hold"/>
                                        <p:tgtEl>
                                          <p:spTgt spid="23"/>
                                        </p:tgtEl>
                                        <p:attrNameLst>
                                          <p:attrName>ppt_w</p:attrName>
                                        </p:attrNameLst>
                                      </p:cBhvr>
                                      <p:tavLst>
                                        <p:tav tm="0">
                                          <p:val>
                                            <p:fltVal val="0"/>
                                          </p:val>
                                        </p:tav>
                                        <p:tav tm="100000">
                                          <p:val>
                                            <p:strVal val="#ppt_w"/>
                                          </p:val>
                                        </p:tav>
                                      </p:tavLst>
                                    </p:anim>
                                    <p:anim calcmode="lin" valueType="num">
                                      <p:cBhvr>
                                        <p:cTn id="34" dur="300" fill="hold"/>
                                        <p:tgtEl>
                                          <p:spTgt spid="23"/>
                                        </p:tgtEl>
                                        <p:attrNameLst>
                                          <p:attrName>ppt_h</p:attrName>
                                        </p:attrNameLst>
                                      </p:cBhvr>
                                      <p:tavLst>
                                        <p:tav tm="0">
                                          <p:val>
                                            <p:fltVal val="0"/>
                                          </p:val>
                                        </p:tav>
                                        <p:tav tm="100000">
                                          <p:val>
                                            <p:strVal val="#ppt_h"/>
                                          </p:val>
                                        </p:tav>
                                      </p:tavLst>
                                    </p:anim>
                                    <p:animEffect transition="in" filter="fade">
                                      <p:cBhvr>
                                        <p:cTn id="35" dur="300"/>
                                        <p:tgtEl>
                                          <p:spTgt spid="23"/>
                                        </p:tgtEl>
                                      </p:cBhvr>
                                    </p:animEffect>
                                  </p:childTnLst>
                                </p:cTn>
                              </p:par>
                            </p:childTnLst>
                          </p:cTn>
                        </p:par>
                        <p:par>
                          <p:cTn id="36" fill="hold">
                            <p:stCondLst>
                              <p:cond delay="12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100"/>
                                        <p:tgtEl>
                                          <p:spTgt spid="25"/>
                                        </p:tgtEl>
                                      </p:cBhvr>
                                    </p:animEffect>
                                  </p:childTnLst>
                                </p:cTn>
                              </p:par>
                            </p:childTnLst>
                          </p:cTn>
                        </p:par>
                        <p:par>
                          <p:cTn id="40" fill="hold">
                            <p:stCondLst>
                              <p:cond delay="1300"/>
                            </p:stCondLst>
                            <p:childTnLst>
                              <p:par>
                                <p:cTn id="41" presetID="22" presetClass="entr" presetSubtype="8"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100"/>
                                        <p:tgtEl>
                                          <p:spTgt spid="24"/>
                                        </p:tgtEl>
                                      </p:cBhvr>
                                    </p:animEffect>
                                  </p:childTnLst>
                                </p:cTn>
                              </p:par>
                            </p:childTnLst>
                          </p:cTn>
                        </p:par>
                        <p:par>
                          <p:cTn id="44" fill="hold">
                            <p:stCondLst>
                              <p:cond delay="1400"/>
                            </p:stCondLst>
                            <p:childTnLst>
                              <p:par>
                                <p:cTn id="45" presetID="22"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100"/>
                                        <p:tgtEl>
                                          <p:spTgt spid="27"/>
                                        </p:tgtEl>
                                      </p:cBhvr>
                                    </p:animEffect>
                                  </p:childTnLst>
                                </p:cTn>
                              </p:par>
                            </p:childTnLst>
                          </p:cTn>
                        </p:par>
                        <p:par>
                          <p:cTn id="48" fill="hold">
                            <p:stCondLst>
                              <p:cond delay="1500"/>
                            </p:stCondLst>
                            <p:childTnLst>
                              <p:par>
                                <p:cTn id="49" presetID="22" presetClass="entr" presetSubtype="2"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right)">
                                      <p:cBhvr>
                                        <p:cTn id="51" dur="100"/>
                                        <p:tgtEl>
                                          <p:spTgt spid="28"/>
                                        </p:tgtEl>
                                      </p:cBhvr>
                                    </p:animEffect>
                                  </p:childTnLst>
                                </p:cTn>
                              </p:par>
                            </p:childTnLst>
                          </p:cTn>
                        </p:par>
                        <p:par>
                          <p:cTn id="52" fill="hold">
                            <p:stCondLst>
                              <p:cond delay="1600"/>
                            </p:stCondLst>
                            <p:childTnLst>
                              <p:par>
                                <p:cTn id="53" presetID="22" presetClass="entr" presetSubtype="2"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right)">
                                      <p:cBhvr>
                                        <p:cTn id="55" dur="100"/>
                                        <p:tgtEl>
                                          <p:spTgt spid="29"/>
                                        </p:tgtEl>
                                      </p:cBhvr>
                                    </p:animEffect>
                                  </p:childTnLst>
                                </p:cTn>
                              </p:par>
                            </p:childTnLst>
                          </p:cTn>
                        </p:par>
                        <p:par>
                          <p:cTn id="56" fill="hold">
                            <p:stCondLst>
                              <p:cond delay="1700"/>
                            </p:stCondLst>
                            <p:childTnLst>
                              <p:par>
                                <p:cTn id="57" presetID="22" presetClass="entr" presetSubtype="4"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1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
                                        <p:tgtEl>
                                          <p:spTgt spid="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
                                        <p:tgtEl>
                                          <p:spTgt spid="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100"/>
                                        <p:tgtEl>
                                          <p:spTgt spid="30"/>
                                        </p:tgtEl>
                                      </p:cBhvr>
                                    </p:animEffect>
                                  </p:childTnLst>
                                </p:cTn>
                              </p:par>
                            </p:childTnLst>
                          </p:cTn>
                        </p:par>
                        <p:par>
                          <p:cTn id="69" fill="hold">
                            <p:stCondLst>
                              <p:cond delay="1800"/>
                            </p:stCondLst>
                            <p:childTnLst>
                              <p:par>
                                <p:cTn id="70" presetID="22" presetClass="entr" presetSubtype="2"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right)">
                                      <p:cBhvr>
                                        <p:cTn id="72" dur="200"/>
                                        <p:tgtEl>
                                          <p:spTgt spid="17"/>
                                        </p:tgtEl>
                                      </p:cBhvr>
                                    </p:animEffect>
                                  </p:childTnLst>
                                </p:cTn>
                              </p:par>
                            </p:childTnLst>
                          </p:cTn>
                        </p:par>
                        <p:par>
                          <p:cTn id="73" fill="hold">
                            <p:stCondLst>
                              <p:cond delay="2000"/>
                            </p:stCondLst>
                            <p:childTnLst>
                              <p:par>
                                <p:cTn id="74" presetID="22" presetClass="entr" presetSubtype="2" fill="hold"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right)">
                                      <p:cBhvr>
                                        <p:cTn id="76" dur="200"/>
                                        <p:tgtEl>
                                          <p:spTgt spid="10"/>
                                        </p:tgtEl>
                                      </p:cBhvr>
                                    </p:animEffect>
                                  </p:childTnLst>
                                </p:cTn>
                              </p:par>
                            </p:childTnLst>
                          </p:cTn>
                        </p:par>
                        <p:par>
                          <p:cTn id="77" fill="hold">
                            <p:stCondLst>
                              <p:cond delay="2200"/>
                            </p:stCondLst>
                            <p:childTnLst>
                              <p:par>
                                <p:cTn id="78" presetID="22" presetClass="entr" presetSubtype="8" fill="hold" nodeType="after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200"/>
                                        <p:tgtEl>
                                          <p:spTgt spid="14"/>
                                        </p:tgtEl>
                                      </p:cBhvr>
                                    </p:animEffect>
                                  </p:childTnLst>
                                </p:cTn>
                              </p:par>
                            </p:childTnLst>
                          </p:cTn>
                        </p:par>
                        <p:par>
                          <p:cTn id="81" fill="hold">
                            <p:stCondLst>
                              <p:cond delay="2400"/>
                            </p:stCondLst>
                            <p:childTnLst>
                              <p:par>
                                <p:cTn id="82" presetID="10" presetClass="entr" presetSubtype="0" fill="hold" grpId="0" nodeType="afterEffect">
                                  <p:stCondLst>
                                    <p:cond delay="0"/>
                                  </p:stCondLst>
                                  <p:childTnLst>
                                    <p:set>
                                      <p:cBhvr>
                                        <p:cTn id="83" dur="1" fill="hold">
                                          <p:stCondLst>
                                            <p:cond delay="0"/>
                                          </p:stCondLst>
                                        </p:cTn>
                                        <p:tgtEl>
                                          <p:spTgt spid="50">
                                            <p:txEl>
                                              <p:pRg st="0" end="0"/>
                                            </p:txEl>
                                          </p:spTgt>
                                        </p:tgtEl>
                                        <p:attrNameLst>
                                          <p:attrName>style.visibility</p:attrName>
                                        </p:attrNameLst>
                                      </p:cBhvr>
                                      <p:to>
                                        <p:strVal val="visible"/>
                                      </p:to>
                                    </p:set>
                                    <p:animEffect transition="in" filter="fade">
                                      <p:cBhvr>
                                        <p:cTn id="84" dur="300"/>
                                        <p:tgtEl>
                                          <p:spTgt spid="50">
                                            <p:txEl>
                                              <p:pRg st="0" end="0"/>
                                            </p:txEl>
                                          </p:spTgt>
                                        </p:tgtEl>
                                      </p:cBhvr>
                                    </p:animEffect>
                                  </p:childTnLst>
                                </p:cTn>
                              </p:par>
                            </p:childTnLst>
                          </p:cTn>
                        </p:par>
                        <p:par>
                          <p:cTn id="85" fill="hold">
                            <p:stCondLst>
                              <p:cond delay="2700"/>
                            </p:stCondLst>
                            <p:childTnLst>
                              <p:par>
                                <p:cTn id="86" presetID="10" presetClass="entr" presetSubtype="0" fill="hold" grpId="0" nodeType="afterEffect">
                                  <p:stCondLst>
                                    <p:cond delay="0"/>
                                  </p:stCondLst>
                                  <p:childTnLst>
                                    <p:set>
                                      <p:cBhvr>
                                        <p:cTn id="87" dur="1" fill="hold">
                                          <p:stCondLst>
                                            <p:cond delay="0"/>
                                          </p:stCondLst>
                                        </p:cTn>
                                        <p:tgtEl>
                                          <p:spTgt spid="44">
                                            <p:txEl>
                                              <p:pRg st="0" end="0"/>
                                            </p:txEl>
                                          </p:spTgt>
                                        </p:tgtEl>
                                        <p:attrNameLst>
                                          <p:attrName>style.visibility</p:attrName>
                                        </p:attrNameLst>
                                      </p:cBhvr>
                                      <p:to>
                                        <p:strVal val="visible"/>
                                      </p:to>
                                    </p:set>
                                    <p:animEffect transition="in" filter="fade">
                                      <p:cBhvr>
                                        <p:cTn id="88" dur="300"/>
                                        <p:tgtEl>
                                          <p:spTgt spid="44">
                                            <p:txEl>
                                              <p:pRg st="0" end="0"/>
                                            </p:txEl>
                                          </p:spTgt>
                                        </p:tgtEl>
                                      </p:cBhvr>
                                    </p:animEffect>
                                  </p:childTnLst>
                                </p:cTn>
                              </p:par>
                            </p:childTnLst>
                          </p:cTn>
                        </p:par>
                        <p:par>
                          <p:cTn id="89" fill="hold">
                            <p:stCondLst>
                              <p:cond delay="3000"/>
                            </p:stCondLst>
                            <p:childTnLst>
                              <p:par>
                                <p:cTn id="90" presetID="10" presetClass="entr" presetSubtype="0" fill="hold" grpId="0" nodeType="afterEffect">
                                  <p:stCondLst>
                                    <p:cond delay="0"/>
                                  </p:stCondLst>
                                  <p:childTnLst>
                                    <p:set>
                                      <p:cBhvr>
                                        <p:cTn id="91" dur="1" fill="hold">
                                          <p:stCondLst>
                                            <p:cond delay="0"/>
                                          </p:stCondLst>
                                        </p:cTn>
                                        <p:tgtEl>
                                          <p:spTgt spid="51">
                                            <p:txEl>
                                              <p:pRg st="0" end="0"/>
                                            </p:txEl>
                                          </p:spTgt>
                                        </p:tgtEl>
                                        <p:attrNameLst>
                                          <p:attrName>style.visibility</p:attrName>
                                        </p:attrNameLst>
                                      </p:cBhvr>
                                      <p:to>
                                        <p:strVal val="visible"/>
                                      </p:to>
                                    </p:set>
                                    <p:animEffect transition="in" filter="fade">
                                      <p:cBhvr>
                                        <p:cTn id="92" dur="300"/>
                                        <p:tgtEl>
                                          <p:spTgt spid="51">
                                            <p:txEl>
                                              <p:pRg st="0" end="0"/>
                                            </p:txEl>
                                          </p:spTgt>
                                        </p:tgtEl>
                                      </p:cBhvr>
                                    </p:animEffect>
                                  </p:childTnLst>
                                </p:cTn>
                              </p:par>
                            </p:childTnLst>
                          </p:cTn>
                        </p:par>
                        <p:par>
                          <p:cTn id="93" fill="hold">
                            <p:stCondLst>
                              <p:cond delay="3300"/>
                            </p:stCondLst>
                            <p:childTnLst>
                              <p:par>
                                <p:cTn id="94" presetID="10" presetClass="entr" presetSubtype="0" fill="hold" grpId="0" nodeType="afterEffect">
                                  <p:stCondLst>
                                    <p:cond delay="0"/>
                                  </p:stCondLst>
                                  <p:childTnLst>
                                    <p:set>
                                      <p:cBhvr>
                                        <p:cTn id="95" dur="1" fill="hold">
                                          <p:stCondLst>
                                            <p:cond delay="0"/>
                                          </p:stCondLst>
                                        </p:cTn>
                                        <p:tgtEl>
                                          <p:spTgt spid="45">
                                            <p:txEl>
                                              <p:pRg st="0" end="0"/>
                                            </p:txEl>
                                          </p:spTgt>
                                        </p:tgtEl>
                                        <p:attrNameLst>
                                          <p:attrName>style.visibility</p:attrName>
                                        </p:attrNameLst>
                                      </p:cBhvr>
                                      <p:to>
                                        <p:strVal val="visible"/>
                                      </p:to>
                                    </p:set>
                                    <p:animEffect transition="in" filter="fade">
                                      <p:cBhvr>
                                        <p:cTn id="96" dur="300"/>
                                        <p:tgtEl>
                                          <p:spTgt spid="45">
                                            <p:txEl>
                                              <p:pRg st="0" end="0"/>
                                            </p:txEl>
                                          </p:spTgt>
                                        </p:tgtEl>
                                      </p:cBhvr>
                                    </p:animEffect>
                                  </p:childTnLst>
                                </p:cTn>
                              </p:par>
                            </p:childTnLst>
                          </p:cTn>
                        </p:par>
                        <p:par>
                          <p:cTn id="97" fill="hold">
                            <p:stCondLst>
                              <p:cond delay="3600"/>
                            </p:stCondLst>
                            <p:childTnLst>
                              <p:par>
                                <p:cTn id="98" presetID="10" presetClass="entr" presetSubtype="0" fill="hold" grpId="0" nodeType="afterEffect">
                                  <p:stCondLst>
                                    <p:cond delay="0"/>
                                  </p:stCondLst>
                                  <p:childTnLst>
                                    <p:set>
                                      <p:cBhvr>
                                        <p:cTn id="99" dur="1" fill="hold">
                                          <p:stCondLst>
                                            <p:cond delay="0"/>
                                          </p:stCondLst>
                                        </p:cTn>
                                        <p:tgtEl>
                                          <p:spTgt spid="52">
                                            <p:txEl>
                                              <p:pRg st="0" end="0"/>
                                            </p:txEl>
                                          </p:spTgt>
                                        </p:tgtEl>
                                        <p:attrNameLst>
                                          <p:attrName>style.visibility</p:attrName>
                                        </p:attrNameLst>
                                      </p:cBhvr>
                                      <p:to>
                                        <p:strVal val="visible"/>
                                      </p:to>
                                    </p:set>
                                    <p:animEffect transition="in" filter="fade">
                                      <p:cBhvr>
                                        <p:cTn id="100" dur="300"/>
                                        <p:tgtEl>
                                          <p:spTgt spid="52">
                                            <p:txEl>
                                              <p:pRg st="0" end="0"/>
                                            </p:txEl>
                                          </p:spTgt>
                                        </p:tgtEl>
                                      </p:cBhvr>
                                    </p:animEffect>
                                  </p:childTnLst>
                                </p:cTn>
                              </p:par>
                            </p:childTnLst>
                          </p:cTn>
                        </p:par>
                        <p:par>
                          <p:cTn id="101" fill="hold">
                            <p:stCondLst>
                              <p:cond delay="3900"/>
                            </p:stCondLst>
                            <p:childTnLst>
                              <p:par>
                                <p:cTn id="102" presetID="10" presetClass="entr" presetSubtype="0" fill="hold" grpId="0" nodeType="afterEffect">
                                  <p:stCondLst>
                                    <p:cond delay="0"/>
                                  </p:stCondLst>
                                  <p:childTnLst>
                                    <p:set>
                                      <p:cBhvr>
                                        <p:cTn id="103" dur="1" fill="hold">
                                          <p:stCondLst>
                                            <p:cond delay="0"/>
                                          </p:stCondLst>
                                        </p:cTn>
                                        <p:tgtEl>
                                          <p:spTgt spid="46">
                                            <p:txEl>
                                              <p:pRg st="0" end="0"/>
                                            </p:txEl>
                                          </p:spTgt>
                                        </p:tgtEl>
                                        <p:attrNameLst>
                                          <p:attrName>style.visibility</p:attrName>
                                        </p:attrNameLst>
                                      </p:cBhvr>
                                      <p:to>
                                        <p:strVal val="visible"/>
                                      </p:to>
                                    </p:set>
                                    <p:animEffect transition="in" filter="fade">
                                      <p:cBhvr>
                                        <p:cTn id="104" dur="3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3" grpId="0" animBg="1"/>
      <p:bldP spid="38" grpId="0" animBg="1"/>
      <p:bldP spid="44" grpId="0" build="p">
        <p:tmplLst>
          <p:tmpl lvl="1">
            <p:tnLst>
              <p:par>
                <p:cTn presetID="10" presetClass="entr" presetSubtype="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300"/>
                        <p:tgtEl>
                          <p:spTgt spid="44"/>
                        </p:tgtEl>
                      </p:cBhvr>
                    </p:animEffect>
                  </p:childTnLst>
                </p:cTn>
              </p:par>
            </p:tnLst>
          </p:tmpl>
        </p:tmplLst>
      </p:bldP>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300"/>
                        <p:tgtEl>
                          <p:spTgt spid="45"/>
                        </p:tgtEl>
                      </p:cBhvr>
                    </p:animEffect>
                  </p:childTnLst>
                </p:cTn>
              </p:par>
            </p:tnLst>
          </p:tmpl>
        </p:tmplLst>
      </p:bldP>
      <p:bldP spid="46" grpId="0" build="p">
        <p:tmplLst>
          <p:tmpl lvl="1">
            <p:tnLst>
              <p:par>
                <p:cTn presetID="10" presetClass="entr" presetSubtype="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300"/>
                        <p:tgtEl>
                          <p:spTgt spid="46"/>
                        </p:tgtEl>
                      </p:cBhvr>
                    </p:animEffect>
                  </p:childTnLst>
                </p:cTn>
              </p:par>
            </p:tnLst>
          </p:tmpl>
        </p:tmplLst>
      </p:bldP>
      <p:bldP spid="50" grpId="0" build="p">
        <p:tmplLst>
          <p:tmpl lvl="1">
            <p:tnLst>
              <p:par>
                <p:cTn presetID="10" presetClass="entr" presetSubtype="0"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300"/>
                        <p:tgtEl>
                          <p:spTgt spid="50"/>
                        </p:tgtEl>
                      </p:cBhvr>
                    </p:animEffect>
                  </p:childTnLst>
                </p:cTn>
              </p:par>
            </p:tnLst>
          </p:tmpl>
        </p:tmplLst>
      </p:bldP>
      <p:bldP spid="51" grpId="0" build="p">
        <p:tmplLst>
          <p:tmpl lvl="1">
            <p:tnLst>
              <p:par>
                <p:cTn presetID="10" presetClass="entr" presetSubtype="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300"/>
                        <p:tgtEl>
                          <p:spTgt spid="51"/>
                        </p:tgtEl>
                      </p:cBhvr>
                    </p:animEffect>
                  </p:childTnLst>
                </p:cTn>
              </p:par>
            </p:tnLst>
          </p:tmpl>
        </p:tmplLst>
      </p:bldP>
      <p:bldP spid="52" grpId="0" build="p">
        <p:tmplLst>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300"/>
                        <p:tgtEl>
                          <p:spTgt spid="52"/>
                        </p:tgtEl>
                      </p:cBhvr>
                    </p:animEffect>
                  </p:childTnLst>
                </p:cTn>
              </p:par>
            </p:tnLst>
          </p:tmpl>
        </p:tmplLst>
      </p:bldP>
      <p:bldP spid="53" grpId="0" animBg="1"/>
      <p:bldP spid="54" grpId="0" animBg="1"/>
      <p:bldP spid="55" grpId="0" build="p">
        <p:tmplLst>
          <p:tmpl lvl="1">
            <p:tnLst>
              <p:par>
                <p:cTn presetID="42"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anim calcmode="lin" valueType="num">
                      <p:cBhvr>
                        <p:cTn dur="500" fill="hold"/>
                        <p:tgtEl>
                          <p:spTgt spid="55"/>
                        </p:tgtEl>
                        <p:attrNameLst>
                          <p:attrName>ppt_x</p:attrName>
                        </p:attrNameLst>
                      </p:cBhvr>
                      <p:tavLst>
                        <p:tav tm="0">
                          <p:val>
                            <p:strVal val="#ppt_x"/>
                          </p:val>
                        </p:tav>
                        <p:tav tm="100000">
                          <p:val>
                            <p:strVal val="#ppt_x"/>
                          </p:val>
                        </p:tav>
                      </p:tavLst>
                    </p:anim>
                    <p:anim calcmode="lin" valueType="num">
                      <p:cBhvr>
                        <p:cTn dur="500" fill="hold"/>
                        <p:tgtEl>
                          <p:spTgt spid="55"/>
                        </p:tgtEl>
                        <p:attrNameLst>
                          <p:attrName>ppt_y</p:attrName>
                        </p:attrNameLst>
                      </p:cBhvr>
                      <p:tavLst>
                        <p:tav tm="0">
                          <p:val>
                            <p:strVal val="#ppt_y+.1"/>
                          </p:val>
                        </p:tav>
                        <p:tav tm="100000">
                          <p:val>
                            <p:strVal val="#ppt_y"/>
                          </p:val>
                        </p:tav>
                      </p:tavLst>
                    </p:anim>
                  </p:childTnLst>
                </p:cTn>
              </p:par>
            </p:tnLst>
          </p:tmpl>
        </p:tmplLst>
      </p:bldP>
      <p:bldP spid="56" grpId="0" build="p">
        <p:tmplLst>
          <p:tmpl lvl="1">
            <p:tnLst>
              <p:par>
                <p:cTn presetID="42" presetClass="entr" presetSubtype="0" fill="hold" nodeType="withEffect">
                  <p:stCondLst>
                    <p:cond delay="20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anim calcmode="lin" valueType="num">
                      <p:cBhvr>
                        <p:cTn dur="500" fill="hold"/>
                        <p:tgtEl>
                          <p:spTgt spid="56"/>
                        </p:tgtEl>
                        <p:attrNameLst>
                          <p:attrName>ppt_x</p:attrName>
                        </p:attrNameLst>
                      </p:cBhvr>
                      <p:tavLst>
                        <p:tav tm="0">
                          <p:val>
                            <p:strVal val="#ppt_x"/>
                          </p:val>
                        </p:tav>
                        <p:tav tm="100000">
                          <p:val>
                            <p:strVal val="#ppt_x"/>
                          </p:val>
                        </p:tav>
                      </p:tavLst>
                    </p:anim>
                    <p:anim calcmode="lin" valueType="num">
                      <p:cBhvr>
                        <p:cTn dur="500" fill="hold"/>
                        <p:tgtEl>
                          <p:spTgt spid="56"/>
                        </p:tgtEl>
                        <p:attrNameLst>
                          <p:attrName>ppt_y</p:attrName>
                        </p:attrNameLst>
                      </p:cBhvr>
                      <p:tavLst>
                        <p:tav tm="0">
                          <p:val>
                            <p:strVal val="#ppt_y+.1"/>
                          </p:val>
                        </p:tav>
                        <p:tav tm="100000">
                          <p:val>
                            <p:strVal val="#ppt_y"/>
                          </p:val>
                        </p:tav>
                      </p:tavLst>
                    </p:anim>
                  </p:childTnLst>
                </p:cTn>
              </p:par>
            </p:tnLst>
          </p:tmpl>
        </p:tmplLst>
      </p:bldP>
      <p:bldP spid="5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正文样式2">
    <p:spTree>
      <p:nvGrpSpPr>
        <p:cNvPr id="1" name=""/>
        <p:cNvGrpSpPr/>
        <p:nvPr/>
      </p:nvGrpSpPr>
      <p:grpSpPr>
        <a:xfrm>
          <a:off x="0" y="0"/>
          <a:ext cx="0" cy="0"/>
          <a:chOff x="0" y="0"/>
          <a:chExt cx="0" cy="0"/>
        </a:xfrm>
      </p:grpSpPr>
      <p:pic>
        <p:nvPicPr>
          <p:cNvPr id="3" name="图片 2" descr="图片包含 室内, 窗户, 椅子, 房间&#10;&#10;描述已自动生成">
            <a:extLst>
              <a:ext uri="{FF2B5EF4-FFF2-40B4-BE49-F238E27FC236}">
                <a16:creationId xmlns:a16="http://schemas.microsoft.com/office/drawing/2014/main" id="{0401D86C-A956-435B-9ACC-03EC43F744B9}"/>
              </a:ext>
            </a:extLst>
          </p:cNvPr>
          <p:cNvPicPr>
            <a:picLocks noChangeAspect="1"/>
          </p:cNvPicPr>
          <p:nvPr userDrawn="1"/>
        </p:nvPicPr>
        <p:blipFill rotWithShape="1">
          <a:blip r:embed="rId4" cstate="screen">
            <a:alphaModFix amt="10000"/>
            <a:extLst>
              <a:ext uri="{28A0092B-C50C-407E-A947-70E740481C1C}">
                <a14:useLocalDpi xmlns:a14="http://schemas.microsoft.com/office/drawing/2010/main"/>
              </a:ext>
            </a:extLst>
          </a:blip>
          <a:srcRect/>
          <a:stretch/>
        </p:blipFill>
        <p:spPr>
          <a:xfrm>
            <a:off x="0" y="0"/>
            <a:ext cx="12214169" cy="6858000"/>
          </a:xfrm>
          <a:prstGeom prst="rect">
            <a:avLst/>
          </a:prstGeom>
        </p:spPr>
      </p:pic>
      <p:sp>
        <p:nvSpPr>
          <p:cNvPr id="4" name="MH_Others_2">
            <a:extLst>
              <a:ext uri="{FF2B5EF4-FFF2-40B4-BE49-F238E27FC236}">
                <a16:creationId xmlns:a16="http://schemas.microsoft.com/office/drawing/2014/main" id="{97F4DAD9-CBC7-44CC-BAA7-31B237CA95CF}"/>
              </a:ext>
            </a:extLst>
          </p:cNvPr>
          <p:cNvSpPr/>
          <p:nvPr userDrawn="1">
            <p:custDataLst>
              <p:tags r:id="rId1"/>
            </p:custDataLst>
          </p:nvPr>
        </p:nvSpPr>
        <p:spPr>
          <a:xfrm>
            <a:off x="3875419" y="344963"/>
            <a:ext cx="6131155" cy="469206"/>
          </a:xfrm>
          <a:prstGeom prst="rect">
            <a:avLst/>
          </a:prstGeom>
          <a:solidFill>
            <a:srgbClr val="173D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MH_Others_2">
            <a:extLst>
              <a:ext uri="{FF2B5EF4-FFF2-40B4-BE49-F238E27FC236}">
                <a16:creationId xmlns:a16="http://schemas.microsoft.com/office/drawing/2014/main" id="{393441AE-1A79-4A8D-ACD9-0D56BEBCAFD3}"/>
              </a:ext>
            </a:extLst>
          </p:cNvPr>
          <p:cNvSpPr/>
          <p:nvPr userDrawn="1">
            <p:custDataLst>
              <p:tags r:id="rId2"/>
            </p:custDataLst>
          </p:nvPr>
        </p:nvSpPr>
        <p:spPr>
          <a:xfrm>
            <a:off x="-1" y="388471"/>
            <a:ext cx="1158241" cy="425698"/>
          </a:xfrm>
          <a:prstGeom prst="rect">
            <a:avLst/>
          </a:prstGeom>
          <a:solidFill>
            <a:srgbClr val="5793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文本占位符 3">
            <a:extLst>
              <a:ext uri="{FF2B5EF4-FFF2-40B4-BE49-F238E27FC236}">
                <a16:creationId xmlns:a16="http://schemas.microsoft.com/office/drawing/2014/main" id="{667B29A8-A585-4602-9418-DAC637470318}"/>
              </a:ext>
            </a:extLst>
          </p:cNvPr>
          <p:cNvSpPr>
            <a:spLocks noGrp="1"/>
          </p:cNvSpPr>
          <p:nvPr>
            <p:ph type="body" sz="quarter" idx="10" hasCustomPrompt="1"/>
          </p:nvPr>
        </p:nvSpPr>
        <p:spPr>
          <a:xfrm>
            <a:off x="1229119" y="411327"/>
            <a:ext cx="2590115" cy="355600"/>
          </a:xfrm>
          <a:prstGeom prst="rect">
            <a:avLst/>
          </a:prstGeom>
        </p:spPr>
        <p:txBody>
          <a:bodyPr/>
          <a:lstStyle>
            <a:lvl1pPr marL="0" indent="0">
              <a:buNone/>
              <a:defRPr sz="2000" b="1">
                <a:solidFill>
                  <a:srgbClr val="0075BF"/>
                </a:solidFill>
                <a:latin typeface="微软雅黑" panose="020B0503020204020204" pitchFamily="34" charset="-122"/>
                <a:ea typeface="微软雅黑" panose="020B0503020204020204" pitchFamily="34" charset="-122"/>
              </a:defRPr>
            </a:lvl1pPr>
          </a:lstStyle>
          <a:p>
            <a:pPr lvl="0"/>
            <a:r>
              <a:rPr lang="zh-CN" altLang="en-US" dirty="0"/>
              <a:t>主标题</a:t>
            </a:r>
          </a:p>
        </p:txBody>
      </p:sp>
      <p:sp>
        <p:nvSpPr>
          <p:cNvPr id="7" name="文本占位符 5">
            <a:extLst>
              <a:ext uri="{FF2B5EF4-FFF2-40B4-BE49-F238E27FC236}">
                <a16:creationId xmlns:a16="http://schemas.microsoft.com/office/drawing/2014/main" id="{E447CE49-CD0B-49F0-A972-A4D2A140F891}"/>
              </a:ext>
            </a:extLst>
          </p:cNvPr>
          <p:cNvSpPr>
            <a:spLocks noGrp="1"/>
          </p:cNvSpPr>
          <p:nvPr>
            <p:ph type="body" sz="quarter" idx="11" hasCustomPrompt="1"/>
          </p:nvPr>
        </p:nvSpPr>
        <p:spPr>
          <a:xfrm>
            <a:off x="1229119" y="883603"/>
            <a:ext cx="2575420" cy="325119"/>
          </a:xfrm>
          <a:prstGeom prst="rect">
            <a:avLst/>
          </a:prstGeom>
        </p:spPr>
        <p:txBody>
          <a:bodyPr/>
          <a:lstStyle>
            <a:lvl1pPr marL="0" indent="0">
              <a:buNone/>
              <a:defRPr sz="1400">
                <a:solidFill>
                  <a:srgbClr val="5793CE"/>
                </a:solidFill>
                <a:latin typeface="微软雅黑" panose="020B0503020204020204" pitchFamily="34" charset="-122"/>
                <a:ea typeface="微软雅黑" panose="020B0503020204020204" pitchFamily="34" charset="-122"/>
              </a:defRPr>
            </a:lvl1pPr>
          </a:lstStyle>
          <a:p>
            <a:pPr lvl="0"/>
            <a:r>
              <a:rPr lang="zh-CN" altLang="en-US" dirty="0"/>
              <a:t>副标题</a:t>
            </a:r>
          </a:p>
        </p:txBody>
      </p:sp>
      <p:pic>
        <p:nvPicPr>
          <p:cNvPr id="8" name="图片 7">
            <a:extLst>
              <a:ext uri="{FF2B5EF4-FFF2-40B4-BE49-F238E27FC236}">
                <a16:creationId xmlns:a16="http://schemas.microsoft.com/office/drawing/2014/main" id="{FB2C6BC5-C559-4C43-A294-F9562C0C75C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402684" y="169084"/>
            <a:ext cx="1426149" cy="512447"/>
          </a:xfrm>
          <a:prstGeom prst="rect">
            <a:avLst/>
          </a:prstGeom>
        </p:spPr>
      </p:pic>
      <p:sp>
        <p:nvSpPr>
          <p:cNvPr id="9" name="文本框 8">
            <a:extLst>
              <a:ext uri="{FF2B5EF4-FFF2-40B4-BE49-F238E27FC236}">
                <a16:creationId xmlns:a16="http://schemas.microsoft.com/office/drawing/2014/main" id="{BFAE70F8-53D4-45B4-8F35-FDE65F4115AA}"/>
              </a:ext>
            </a:extLst>
          </p:cNvPr>
          <p:cNvSpPr txBox="1"/>
          <p:nvPr userDrawn="1"/>
        </p:nvSpPr>
        <p:spPr>
          <a:xfrm>
            <a:off x="10402685" y="752937"/>
            <a:ext cx="157885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700" b="0" dirty="0">
                <a:solidFill>
                  <a:srgbClr val="142E60"/>
                </a:solidFill>
              </a:rPr>
              <a:t>自 </a:t>
            </a:r>
            <a:r>
              <a:rPr lang="en-US" altLang="zh-CN" sz="700" b="0" dirty="0">
                <a:solidFill>
                  <a:srgbClr val="142E60"/>
                </a:solidFill>
              </a:rPr>
              <a:t>/ </a:t>
            </a:r>
            <a:r>
              <a:rPr lang="zh-CN" altLang="en-US" sz="700" b="0" dirty="0">
                <a:solidFill>
                  <a:srgbClr val="142E60"/>
                </a:solidFill>
              </a:rPr>
              <a:t>强 </a:t>
            </a:r>
            <a:r>
              <a:rPr lang="en-US" altLang="zh-CN" sz="700" b="0" dirty="0">
                <a:solidFill>
                  <a:srgbClr val="142E60"/>
                </a:solidFill>
              </a:rPr>
              <a:t>/ </a:t>
            </a:r>
            <a:r>
              <a:rPr lang="zh-CN" altLang="en-US" sz="700" b="0" dirty="0">
                <a:solidFill>
                  <a:srgbClr val="142E60"/>
                </a:solidFill>
              </a:rPr>
              <a:t>不 </a:t>
            </a:r>
            <a:r>
              <a:rPr lang="en-US" altLang="zh-CN" sz="700" b="0" dirty="0">
                <a:solidFill>
                  <a:srgbClr val="142E60"/>
                </a:solidFill>
              </a:rPr>
              <a:t>/ </a:t>
            </a:r>
            <a:r>
              <a:rPr lang="zh-CN" altLang="en-US" sz="700" b="0" dirty="0">
                <a:solidFill>
                  <a:srgbClr val="142E60"/>
                </a:solidFill>
              </a:rPr>
              <a:t>息   止 </a:t>
            </a:r>
            <a:r>
              <a:rPr lang="en-US" altLang="zh-CN" sz="700" b="0" dirty="0">
                <a:solidFill>
                  <a:srgbClr val="142E60"/>
                </a:solidFill>
              </a:rPr>
              <a:t>/ </a:t>
            </a:r>
            <a:r>
              <a:rPr lang="zh-CN" altLang="en-US" sz="700" b="0" dirty="0">
                <a:solidFill>
                  <a:srgbClr val="142E60"/>
                </a:solidFill>
              </a:rPr>
              <a:t>于 </a:t>
            </a:r>
            <a:r>
              <a:rPr lang="en-US" altLang="zh-CN" sz="700" b="0" dirty="0">
                <a:solidFill>
                  <a:srgbClr val="142E60"/>
                </a:solidFill>
              </a:rPr>
              <a:t>/ </a:t>
            </a:r>
            <a:r>
              <a:rPr lang="zh-CN" altLang="en-US" sz="700" b="0" dirty="0">
                <a:solidFill>
                  <a:srgbClr val="142E60"/>
                </a:solidFill>
              </a:rPr>
              <a:t>至 </a:t>
            </a:r>
            <a:r>
              <a:rPr lang="en-US" altLang="zh-CN" sz="700" b="0" dirty="0">
                <a:solidFill>
                  <a:srgbClr val="142E60"/>
                </a:solidFill>
              </a:rPr>
              <a:t>/ </a:t>
            </a:r>
            <a:r>
              <a:rPr lang="zh-CN" altLang="en-US" sz="700" b="0" dirty="0">
                <a:solidFill>
                  <a:srgbClr val="142E60"/>
                </a:solidFill>
              </a:rPr>
              <a:t>善</a:t>
            </a:r>
          </a:p>
        </p:txBody>
      </p:sp>
      <p:sp>
        <p:nvSpPr>
          <p:cNvPr id="48" name="任意多边形: 形状 47">
            <a:extLst>
              <a:ext uri="{FF2B5EF4-FFF2-40B4-BE49-F238E27FC236}">
                <a16:creationId xmlns:a16="http://schemas.microsoft.com/office/drawing/2014/main" id="{B3DACE75-CEEF-4C21-8D99-5A447F046804}"/>
              </a:ext>
            </a:extLst>
          </p:cNvPr>
          <p:cNvSpPr/>
          <p:nvPr userDrawn="1"/>
        </p:nvSpPr>
        <p:spPr>
          <a:xfrm>
            <a:off x="5162118" y="2649383"/>
            <a:ext cx="3154730" cy="1802652"/>
          </a:xfrm>
          <a:custGeom>
            <a:avLst/>
            <a:gdLst>
              <a:gd name="connsiteX0" fmla="*/ 0 w 3154730"/>
              <a:gd name="connsiteY0" fmla="*/ 0 h 1829349"/>
              <a:gd name="connsiteX1" fmla="*/ 3154730 w 3154730"/>
              <a:gd name="connsiteY1" fmla="*/ 0 h 1829349"/>
              <a:gd name="connsiteX2" fmla="*/ 3154730 w 3154730"/>
              <a:gd name="connsiteY2" fmla="*/ 1829349 h 1829349"/>
              <a:gd name="connsiteX3" fmla="*/ 0 w 3154730"/>
              <a:gd name="connsiteY3" fmla="*/ 1829349 h 1829349"/>
            </a:gdLst>
            <a:ahLst/>
            <a:cxnLst>
              <a:cxn ang="0">
                <a:pos x="connsiteX0" y="connsiteY0"/>
              </a:cxn>
              <a:cxn ang="0">
                <a:pos x="connsiteX1" y="connsiteY1"/>
              </a:cxn>
              <a:cxn ang="0">
                <a:pos x="connsiteX2" y="connsiteY2"/>
              </a:cxn>
              <a:cxn ang="0">
                <a:pos x="connsiteX3" y="connsiteY3"/>
              </a:cxn>
            </a:cxnLst>
            <a:rect l="l" t="t" r="r" b="b"/>
            <a:pathLst>
              <a:path w="3154730" h="1829349">
                <a:moveTo>
                  <a:pt x="0" y="0"/>
                </a:moveTo>
                <a:lnTo>
                  <a:pt x="3154730" y="0"/>
                </a:lnTo>
                <a:lnTo>
                  <a:pt x="3154730" y="1829349"/>
                </a:lnTo>
                <a:lnTo>
                  <a:pt x="0" y="182934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形状 48">
            <a:extLst>
              <a:ext uri="{FF2B5EF4-FFF2-40B4-BE49-F238E27FC236}">
                <a16:creationId xmlns:a16="http://schemas.microsoft.com/office/drawing/2014/main" id="{A5628641-68B5-4EC6-9F9C-4B5B0F9C97FC}"/>
              </a:ext>
            </a:extLst>
          </p:cNvPr>
          <p:cNvSpPr/>
          <p:nvPr userDrawn="1"/>
        </p:nvSpPr>
        <p:spPr>
          <a:xfrm>
            <a:off x="8397680" y="2649383"/>
            <a:ext cx="3154731" cy="1802652"/>
          </a:xfrm>
          <a:custGeom>
            <a:avLst/>
            <a:gdLst>
              <a:gd name="connsiteX0" fmla="*/ 0 w 3154731"/>
              <a:gd name="connsiteY0" fmla="*/ 0 h 1829349"/>
              <a:gd name="connsiteX1" fmla="*/ 3154731 w 3154731"/>
              <a:gd name="connsiteY1" fmla="*/ 0 h 1829349"/>
              <a:gd name="connsiteX2" fmla="*/ 3154731 w 3154731"/>
              <a:gd name="connsiteY2" fmla="*/ 1829349 h 1829349"/>
              <a:gd name="connsiteX3" fmla="*/ 0 w 3154731"/>
              <a:gd name="connsiteY3" fmla="*/ 1829349 h 1829349"/>
            </a:gdLst>
            <a:ahLst/>
            <a:cxnLst>
              <a:cxn ang="0">
                <a:pos x="connsiteX0" y="connsiteY0"/>
              </a:cxn>
              <a:cxn ang="0">
                <a:pos x="connsiteX1" y="connsiteY1"/>
              </a:cxn>
              <a:cxn ang="0">
                <a:pos x="connsiteX2" y="connsiteY2"/>
              </a:cxn>
              <a:cxn ang="0">
                <a:pos x="connsiteX3" y="connsiteY3"/>
              </a:cxn>
            </a:cxnLst>
            <a:rect l="l" t="t" r="r" b="b"/>
            <a:pathLst>
              <a:path w="3154731" h="1829349">
                <a:moveTo>
                  <a:pt x="0" y="0"/>
                </a:moveTo>
                <a:lnTo>
                  <a:pt x="3154731" y="0"/>
                </a:lnTo>
                <a:lnTo>
                  <a:pt x="3154731" y="1829349"/>
                </a:lnTo>
                <a:lnTo>
                  <a:pt x="0" y="182934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形状 49">
            <a:extLst>
              <a:ext uri="{FF2B5EF4-FFF2-40B4-BE49-F238E27FC236}">
                <a16:creationId xmlns:a16="http://schemas.microsoft.com/office/drawing/2014/main" id="{0E0537DD-D7F1-41E1-B4E7-AD1554F2B6C5}"/>
              </a:ext>
            </a:extLst>
          </p:cNvPr>
          <p:cNvSpPr/>
          <p:nvPr userDrawn="1"/>
        </p:nvSpPr>
        <p:spPr>
          <a:xfrm>
            <a:off x="5162118" y="4532866"/>
            <a:ext cx="3154730" cy="1802654"/>
          </a:xfrm>
          <a:custGeom>
            <a:avLst/>
            <a:gdLst>
              <a:gd name="connsiteX0" fmla="*/ 0 w 3154730"/>
              <a:gd name="connsiteY0" fmla="*/ 0 h 1829349"/>
              <a:gd name="connsiteX1" fmla="*/ 3154730 w 3154730"/>
              <a:gd name="connsiteY1" fmla="*/ 0 h 1829349"/>
              <a:gd name="connsiteX2" fmla="*/ 3154730 w 3154730"/>
              <a:gd name="connsiteY2" fmla="*/ 1829349 h 1829349"/>
              <a:gd name="connsiteX3" fmla="*/ 0 w 3154730"/>
              <a:gd name="connsiteY3" fmla="*/ 1829349 h 1829349"/>
            </a:gdLst>
            <a:ahLst/>
            <a:cxnLst>
              <a:cxn ang="0">
                <a:pos x="connsiteX0" y="connsiteY0"/>
              </a:cxn>
              <a:cxn ang="0">
                <a:pos x="connsiteX1" y="connsiteY1"/>
              </a:cxn>
              <a:cxn ang="0">
                <a:pos x="connsiteX2" y="connsiteY2"/>
              </a:cxn>
              <a:cxn ang="0">
                <a:pos x="connsiteX3" y="connsiteY3"/>
              </a:cxn>
            </a:cxnLst>
            <a:rect l="l" t="t" r="r" b="b"/>
            <a:pathLst>
              <a:path w="3154730" h="1829349">
                <a:moveTo>
                  <a:pt x="0" y="0"/>
                </a:moveTo>
                <a:lnTo>
                  <a:pt x="3154730" y="0"/>
                </a:lnTo>
                <a:lnTo>
                  <a:pt x="3154730" y="1829349"/>
                </a:lnTo>
                <a:lnTo>
                  <a:pt x="0" y="182934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任意多边形: 形状 50">
            <a:extLst>
              <a:ext uri="{FF2B5EF4-FFF2-40B4-BE49-F238E27FC236}">
                <a16:creationId xmlns:a16="http://schemas.microsoft.com/office/drawing/2014/main" id="{194077D3-7CC4-40F4-8E6C-9715C5E74FF6}"/>
              </a:ext>
            </a:extLst>
          </p:cNvPr>
          <p:cNvSpPr/>
          <p:nvPr userDrawn="1"/>
        </p:nvSpPr>
        <p:spPr>
          <a:xfrm>
            <a:off x="8397680" y="4532866"/>
            <a:ext cx="3154731" cy="1802654"/>
          </a:xfrm>
          <a:custGeom>
            <a:avLst/>
            <a:gdLst>
              <a:gd name="connsiteX0" fmla="*/ 0 w 3154731"/>
              <a:gd name="connsiteY0" fmla="*/ 0 h 1829349"/>
              <a:gd name="connsiteX1" fmla="*/ 3154731 w 3154731"/>
              <a:gd name="connsiteY1" fmla="*/ 0 h 1829349"/>
              <a:gd name="connsiteX2" fmla="*/ 3154731 w 3154731"/>
              <a:gd name="connsiteY2" fmla="*/ 1829349 h 1829349"/>
              <a:gd name="connsiteX3" fmla="*/ 0 w 3154731"/>
              <a:gd name="connsiteY3" fmla="*/ 1829349 h 1829349"/>
            </a:gdLst>
            <a:ahLst/>
            <a:cxnLst>
              <a:cxn ang="0">
                <a:pos x="connsiteX0" y="connsiteY0"/>
              </a:cxn>
              <a:cxn ang="0">
                <a:pos x="connsiteX1" y="connsiteY1"/>
              </a:cxn>
              <a:cxn ang="0">
                <a:pos x="connsiteX2" y="connsiteY2"/>
              </a:cxn>
              <a:cxn ang="0">
                <a:pos x="connsiteX3" y="connsiteY3"/>
              </a:cxn>
            </a:cxnLst>
            <a:rect l="l" t="t" r="r" b="b"/>
            <a:pathLst>
              <a:path w="3154731" h="1829349">
                <a:moveTo>
                  <a:pt x="0" y="0"/>
                </a:moveTo>
                <a:lnTo>
                  <a:pt x="3154731" y="0"/>
                </a:lnTo>
                <a:lnTo>
                  <a:pt x="3154731" y="1829349"/>
                </a:lnTo>
                <a:lnTo>
                  <a:pt x="0" y="182934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占位符 37">
            <a:extLst>
              <a:ext uri="{FF2B5EF4-FFF2-40B4-BE49-F238E27FC236}">
                <a16:creationId xmlns:a16="http://schemas.microsoft.com/office/drawing/2014/main" id="{15DCDE62-4EC9-4080-B3A6-64AB599C4A99}"/>
              </a:ext>
            </a:extLst>
          </p:cNvPr>
          <p:cNvSpPr>
            <a:spLocks noGrp="1"/>
          </p:cNvSpPr>
          <p:nvPr>
            <p:ph type="body" sz="quarter" idx="12" hasCustomPrompt="1"/>
          </p:nvPr>
        </p:nvSpPr>
        <p:spPr>
          <a:xfrm>
            <a:off x="755650" y="1452563"/>
            <a:ext cx="10858500" cy="868362"/>
          </a:xfrm>
          <a:prstGeom prst="rect">
            <a:avLst/>
          </a:prstGeom>
        </p:spPr>
        <p:txBody>
          <a:bodyPr/>
          <a:lstStyle>
            <a:lvl1pPr marL="0" indent="0" algn="ctr">
              <a:buNone/>
              <a:defRPr sz="1800"/>
            </a:lvl1pPr>
            <a:lvl2pPr>
              <a:defRPr sz="1800"/>
            </a:lvl2pPr>
            <a:lvl3pPr>
              <a:defRPr sz="1800"/>
            </a:lvl3pPr>
            <a:lvl4pPr>
              <a:defRPr sz="1800"/>
            </a:lvl4pPr>
            <a:lvl5pPr>
              <a:defRPr sz="1800"/>
            </a:lvl5pPr>
          </a:lstStyle>
          <a:p>
            <a:pPr lvl="0"/>
            <a:r>
              <a:rPr lang="zh-CN" altLang="en-US" dirty="0"/>
              <a:t>小标题微软雅黑字号</a:t>
            </a:r>
            <a:r>
              <a:rPr lang="en-US" altLang="zh-CN" dirty="0"/>
              <a:t>20</a:t>
            </a:r>
            <a:r>
              <a:rPr lang="zh-CN" altLang="en-US" dirty="0"/>
              <a:t>加粗居中，正文微软雅黑字号</a:t>
            </a:r>
            <a:r>
              <a:rPr lang="en-US" altLang="zh-CN" dirty="0"/>
              <a:t>18</a:t>
            </a:r>
          </a:p>
          <a:p>
            <a:pPr lvl="0"/>
            <a:r>
              <a:rPr lang="zh-CN" altLang="en-US" dirty="0"/>
              <a:t>在图片上右键选择</a:t>
            </a:r>
            <a:r>
              <a:rPr lang="en-US" altLang="zh-CN" dirty="0"/>
              <a:t>“</a:t>
            </a:r>
            <a:r>
              <a:rPr lang="zh-CN" altLang="en-US" dirty="0"/>
              <a:t>更改图片</a:t>
            </a:r>
            <a:r>
              <a:rPr lang="en-US" altLang="zh-CN" dirty="0"/>
              <a:t>”</a:t>
            </a:r>
            <a:r>
              <a:rPr lang="zh-CN" altLang="en-US" dirty="0"/>
              <a:t>即可替换图片</a:t>
            </a:r>
          </a:p>
        </p:txBody>
      </p:sp>
      <p:sp>
        <p:nvSpPr>
          <p:cNvPr id="40" name="文本占位符 39">
            <a:extLst>
              <a:ext uri="{FF2B5EF4-FFF2-40B4-BE49-F238E27FC236}">
                <a16:creationId xmlns:a16="http://schemas.microsoft.com/office/drawing/2014/main" id="{97027313-26E8-4C8A-86F4-5533B070BA30}"/>
              </a:ext>
            </a:extLst>
          </p:cNvPr>
          <p:cNvSpPr>
            <a:spLocks noGrp="1"/>
          </p:cNvSpPr>
          <p:nvPr>
            <p:ph type="body" sz="quarter" idx="13" hasCustomPrompt="1"/>
          </p:nvPr>
        </p:nvSpPr>
        <p:spPr>
          <a:xfrm>
            <a:off x="5547763" y="2649383"/>
            <a:ext cx="2383440" cy="393700"/>
          </a:xfrm>
          <a:prstGeom prst="rect">
            <a:avLst/>
          </a:prstGeom>
        </p:spPr>
        <p:txBody>
          <a:bodyPr/>
          <a:lstStyle>
            <a:lvl1pPr marL="0" indent="0" algn="ctr">
              <a:buNone/>
              <a:defRPr sz="2000" b="1">
                <a:solidFill>
                  <a:schemeClr val="bg2">
                    <a:lumMod val="25000"/>
                  </a:schemeClr>
                </a:solidFill>
              </a:defRPr>
            </a:lvl1pPr>
            <a:lvl2pPr>
              <a:defRPr sz="2000" b="1"/>
            </a:lvl2pPr>
            <a:lvl3pPr>
              <a:defRPr sz="2000" b="1"/>
            </a:lvl3pPr>
            <a:lvl4pPr>
              <a:defRPr sz="2000" b="1"/>
            </a:lvl4pPr>
            <a:lvl5pPr>
              <a:defRPr sz="2000" b="1"/>
            </a:lvl5pPr>
          </a:lstStyle>
          <a:p>
            <a:pPr lvl="0"/>
            <a:r>
              <a:rPr lang="zh-CN" altLang="en-US" dirty="0"/>
              <a:t>请输入你的标题</a:t>
            </a:r>
          </a:p>
        </p:txBody>
      </p:sp>
      <p:sp>
        <p:nvSpPr>
          <p:cNvPr id="41" name="文本占位符 39">
            <a:extLst>
              <a:ext uri="{FF2B5EF4-FFF2-40B4-BE49-F238E27FC236}">
                <a16:creationId xmlns:a16="http://schemas.microsoft.com/office/drawing/2014/main" id="{4C0086E9-7103-42F7-A589-139E7AE038BE}"/>
              </a:ext>
            </a:extLst>
          </p:cNvPr>
          <p:cNvSpPr>
            <a:spLocks noGrp="1"/>
          </p:cNvSpPr>
          <p:nvPr>
            <p:ph type="body" sz="quarter" idx="14" hasCustomPrompt="1"/>
          </p:nvPr>
        </p:nvSpPr>
        <p:spPr>
          <a:xfrm>
            <a:off x="8814854" y="2649383"/>
            <a:ext cx="2383440" cy="393700"/>
          </a:xfrm>
          <a:prstGeom prst="rect">
            <a:avLst/>
          </a:prstGeom>
        </p:spPr>
        <p:txBody>
          <a:bodyPr/>
          <a:lstStyle>
            <a:lvl1pPr marL="0" indent="0" algn="ctr">
              <a:buNone/>
              <a:defRPr sz="2000" b="1">
                <a:solidFill>
                  <a:schemeClr val="bg2">
                    <a:lumMod val="25000"/>
                  </a:schemeClr>
                </a:solidFill>
              </a:defRPr>
            </a:lvl1pPr>
            <a:lvl2pPr>
              <a:defRPr sz="2000" b="1"/>
            </a:lvl2pPr>
            <a:lvl3pPr>
              <a:defRPr sz="2000" b="1"/>
            </a:lvl3pPr>
            <a:lvl4pPr>
              <a:defRPr sz="2000" b="1"/>
            </a:lvl4pPr>
            <a:lvl5pPr>
              <a:defRPr sz="2000" b="1"/>
            </a:lvl5pPr>
          </a:lstStyle>
          <a:p>
            <a:pPr lvl="0"/>
            <a:r>
              <a:rPr lang="zh-CN" altLang="en-US" dirty="0"/>
              <a:t>请输入你的标题</a:t>
            </a:r>
          </a:p>
        </p:txBody>
      </p:sp>
      <p:sp>
        <p:nvSpPr>
          <p:cNvPr id="42" name="文本占位符 39">
            <a:extLst>
              <a:ext uri="{FF2B5EF4-FFF2-40B4-BE49-F238E27FC236}">
                <a16:creationId xmlns:a16="http://schemas.microsoft.com/office/drawing/2014/main" id="{CC490229-3201-4D30-BD39-5A652E964DBF}"/>
              </a:ext>
            </a:extLst>
          </p:cNvPr>
          <p:cNvSpPr>
            <a:spLocks noGrp="1"/>
          </p:cNvSpPr>
          <p:nvPr>
            <p:ph type="body" sz="quarter" idx="15" hasCustomPrompt="1"/>
          </p:nvPr>
        </p:nvSpPr>
        <p:spPr>
          <a:xfrm>
            <a:off x="5560980" y="4515507"/>
            <a:ext cx="2383440" cy="393700"/>
          </a:xfrm>
          <a:prstGeom prst="rect">
            <a:avLst/>
          </a:prstGeom>
        </p:spPr>
        <p:txBody>
          <a:bodyPr/>
          <a:lstStyle>
            <a:lvl1pPr marL="0" indent="0" algn="ctr">
              <a:buNone/>
              <a:defRPr sz="2000" b="1">
                <a:solidFill>
                  <a:schemeClr val="bg2">
                    <a:lumMod val="25000"/>
                  </a:schemeClr>
                </a:solidFill>
              </a:defRPr>
            </a:lvl1pPr>
            <a:lvl2pPr>
              <a:defRPr sz="2000" b="1"/>
            </a:lvl2pPr>
            <a:lvl3pPr>
              <a:defRPr sz="2000" b="1"/>
            </a:lvl3pPr>
            <a:lvl4pPr>
              <a:defRPr sz="2000" b="1"/>
            </a:lvl4pPr>
            <a:lvl5pPr>
              <a:defRPr sz="2000" b="1"/>
            </a:lvl5pPr>
          </a:lstStyle>
          <a:p>
            <a:pPr lvl="0"/>
            <a:r>
              <a:rPr lang="zh-CN" altLang="en-US" dirty="0"/>
              <a:t>请输入你的标题</a:t>
            </a:r>
          </a:p>
        </p:txBody>
      </p:sp>
      <p:sp>
        <p:nvSpPr>
          <p:cNvPr id="43" name="文本占位符 39">
            <a:extLst>
              <a:ext uri="{FF2B5EF4-FFF2-40B4-BE49-F238E27FC236}">
                <a16:creationId xmlns:a16="http://schemas.microsoft.com/office/drawing/2014/main" id="{48EA1FE4-D2FD-45F5-A9FE-7D6FEE0CDD77}"/>
              </a:ext>
            </a:extLst>
          </p:cNvPr>
          <p:cNvSpPr>
            <a:spLocks noGrp="1"/>
          </p:cNvSpPr>
          <p:nvPr>
            <p:ph type="body" sz="quarter" idx="16" hasCustomPrompt="1"/>
          </p:nvPr>
        </p:nvSpPr>
        <p:spPr>
          <a:xfrm>
            <a:off x="8828071" y="4515507"/>
            <a:ext cx="2383440" cy="393700"/>
          </a:xfrm>
          <a:prstGeom prst="rect">
            <a:avLst/>
          </a:prstGeom>
        </p:spPr>
        <p:txBody>
          <a:bodyPr/>
          <a:lstStyle>
            <a:lvl1pPr marL="0" indent="0" algn="ctr">
              <a:buNone/>
              <a:defRPr sz="2000" b="1">
                <a:solidFill>
                  <a:schemeClr val="bg2">
                    <a:lumMod val="25000"/>
                  </a:schemeClr>
                </a:solidFill>
              </a:defRPr>
            </a:lvl1pPr>
            <a:lvl2pPr>
              <a:defRPr sz="2000" b="1"/>
            </a:lvl2pPr>
            <a:lvl3pPr>
              <a:defRPr sz="2000" b="1"/>
            </a:lvl3pPr>
            <a:lvl4pPr>
              <a:defRPr sz="2000" b="1"/>
            </a:lvl4pPr>
            <a:lvl5pPr>
              <a:defRPr sz="2000" b="1"/>
            </a:lvl5pPr>
          </a:lstStyle>
          <a:p>
            <a:pPr lvl="0"/>
            <a:r>
              <a:rPr lang="zh-CN" altLang="en-US" dirty="0"/>
              <a:t>请输入你的标题</a:t>
            </a:r>
          </a:p>
        </p:txBody>
      </p:sp>
      <p:sp>
        <p:nvSpPr>
          <p:cNvPr id="44" name="文本占位符 39">
            <a:extLst>
              <a:ext uri="{FF2B5EF4-FFF2-40B4-BE49-F238E27FC236}">
                <a16:creationId xmlns:a16="http://schemas.microsoft.com/office/drawing/2014/main" id="{6B8368C1-011C-4BBE-9A29-590B308D4BD4}"/>
              </a:ext>
            </a:extLst>
          </p:cNvPr>
          <p:cNvSpPr>
            <a:spLocks noGrp="1"/>
          </p:cNvSpPr>
          <p:nvPr>
            <p:ph type="body" sz="quarter" idx="17" hasCustomPrompt="1"/>
          </p:nvPr>
        </p:nvSpPr>
        <p:spPr>
          <a:xfrm>
            <a:off x="5469588" y="3231715"/>
            <a:ext cx="2539790" cy="112162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2">
                    <a:lumMod val="25000"/>
                  </a:schemeClr>
                </a:solidFill>
              </a:defRPr>
            </a:lvl1pPr>
            <a:lvl2pPr>
              <a:defRPr sz="2000" b="1"/>
            </a:lvl2pPr>
            <a:lvl3pPr>
              <a:defRPr sz="2000" b="1"/>
            </a:lvl3pPr>
            <a:lvl4pPr>
              <a:defRPr sz="2000" b="1"/>
            </a:lvl4pPr>
            <a:lvl5pPr>
              <a:defRPr sz="2000" b="1"/>
            </a:lvl5pPr>
          </a:lstStyle>
          <a:p>
            <a:pPr lvl="0"/>
            <a:r>
              <a:rPr lang="zh-CN" altLang="en-US" dirty="0"/>
              <a:t>请输入你的内容</a:t>
            </a:r>
            <a:endParaRPr lang="en-US" altLang="zh-CN"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请输入你的内容</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请输入你的内容</a:t>
            </a:r>
          </a:p>
          <a:p>
            <a:pPr lvl="0"/>
            <a:endParaRPr lang="zh-CN" altLang="en-US" dirty="0"/>
          </a:p>
        </p:txBody>
      </p:sp>
      <p:sp>
        <p:nvSpPr>
          <p:cNvPr id="45" name="文本占位符 39">
            <a:extLst>
              <a:ext uri="{FF2B5EF4-FFF2-40B4-BE49-F238E27FC236}">
                <a16:creationId xmlns:a16="http://schemas.microsoft.com/office/drawing/2014/main" id="{A4376B32-B53C-40B0-B4A1-1D90D52002BF}"/>
              </a:ext>
            </a:extLst>
          </p:cNvPr>
          <p:cNvSpPr>
            <a:spLocks noGrp="1"/>
          </p:cNvSpPr>
          <p:nvPr>
            <p:ph type="body" sz="quarter" idx="18" hasCustomPrompt="1"/>
          </p:nvPr>
        </p:nvSpPr>
        <p:spPr>
          <a:xfrm>
            <a:off x="5469588" y="5135671"/>
            <a:ext cx="2539790" cy="10963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2">
                    <a:lumMod val="25000"/>
                  </a:schemeClr>
                </a:solidFill>
              </a:defRPr>
            </a:lvl1pPr>
            <a:lvl2pPr>
              <a:defRPr sz="2000" b="1"/>
            </a:lvl2pPr>
            <a:lvl3pPr>
              <a:defRPr sz="2000" b="1"/>
            </a:lvl3pPr>
            <a:lvl4pPr>
              <a:defRPr sz="2000" b="1"/>
            </a:lvl4pPr>
            <a:lvl5pPr>
              <a:defRPr sz="2000" b="1"/>
            </a:lvl5pPr>
          </a:lstStyle>
          <a:p>
            <a:pPr lvl="0"/>
            <a:r>
              <a:rPr lang="zh-CN" altLang="en-US" dirty="0"/>
              <a:t>请输入你的内容</a:t>
            </a:r>
            <a:endParaRPr lang="en-US" altLang="zh-CN"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请输入你的内容</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请输入你的内容</a:t>
            </a:r>
          </a:p>
          <a:p>
            <a:pPr lvl="0"/>
            <a:endParaRPr lang="zh-CN" altLang="en-US" dirty="0"/>
          </a:p>
        </p:txBody>
      </p:sp>
      <p:sp>
        <p:nvSpPr>
          <p:cNvPr id="46" name="文本占位符 39">
            <a:extLst>
              <a:ext uri="{FF2B5EF4-FFF2-40B4-BE49-F238E27FC236}">
                <a16:creationId xmlns:a16="http://schemas.microsoft.com/office/drawing/2014/main" id="{D4DE7C82-9684-40B7-AE8C-B542D9304310}"/>
              </a:ext>
            </a:extLst>
          </p:cNvPr>
          <p:cNvSpPr>
            <a:spLocks noGrp="1"/>
          </p:cNvSpPr>
          <p:nvPr>
            <p:ph type="body" sz="quarter" idx="19" hasCustomPrompt="1"/>
          </p:nvPr>
        </p:nvSpPr>
        <p:spPr>
          <a:xfrm>
            <a:off x="8705150" y="3231715"/>
            <a:ext cx="2539790" cy="112162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2">
                    <a:lumMod val="25000"/>
                  </a:schemeClr>
                </a:solidFill>
              </a:defRPr>
            </a:lvl1pPr>
            <a:lvl2pPr>
              <a:defRPr sz="2000" b="1"/>
            </a:lvl2pPr>
            <a:lvl3pPr>
              <a:defRPr sz="2000" b="1"/>
            </a:lvl3pPr>
            <a:lvl4pPr>
              <a:defRPr sz="2000" b="1"/>
            </a:lvl4pPr>
            <a:lvl5pPr>
              <a:defRPr sz="2000" b="1"/>
            </a:lvl5pPr>
          </a:lstStyle>
          <a:p>
            <a:pPr lvl="0"/>
            <a:r>
              <a:rPr lang="zh-CN" altLang="en-US" dirty="0"/>
              <a:t>请输入你的内容</a:t>
            </a:r>
            <a:endParaRPr lang="en-US" altLang="zh-CN"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请输入你的内容</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请输入你的内容</a:t>
            </a:r>
          </a:p>
          <a:p>
            <a:pPr lvl="0"/>
            <a:endParaRPr lang="zh-CN" altLang="en-US" dirty="0"/>
          </a:p>
        </p:txBody>
      </p:sp>
      <p:sp>
        <p:nvSpPr>
          <p:cNvPr id="47" name="文本占位符 39">
            <a:extLst>
              <a:ext uri="{FF2B5EF4-FFF2-40B4-BE49-F238E27FC236}">
                <a16:creationId xmlns:a16="http://schemas.microsoft.com/office/drawing/2014/main" id="{0888496B-1A16-4328-995E-9A95C86D529F}"/>
              </a:ext>
            </a:extLst>
          </p:cNvPr>
          <p:cNvSpPr>
            <a:spLocks noGrp="1"/>
          </p:cNvSpPr>
          <p:nvPr>
            <p:ph type="body" sz="quarter" idx="20" hasCustomPrompt="1"/>
          </p:nvPr>
        </p:nvSpPr>
        <p:spPr>
          <a:xfrm>
            <a:off x="8705150" y="5135671"/>
            <a:ext cx="2539790" cy="10963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solidFill>
                  <a:schemeClr val="bg2">
                    <a:lumMod val="25000"/>
                  </a:schemeClr>
                </a:solidFill>
              </a:defRPr>
            </a:lvl1pPr>
            <a:lvl2pPr>
              <a:defRPr sz="2000" b="1"/>
            </a:lvl2pPr>
            <a:lvl3pPr>
              <a:defRPr sz="2000" b="1"/>
            </a:lvl3pPr>
            <a:lvl4pPr>
              <a:defRPr sz="2000" b="1"/>
            </a:lvl4pPr>
            <a:lvl5pPr>
              <a:defRPr sz="2000" b="1"/>
            </a:lvl5pPr>
          </a:lstStyle>
          <a:p>
            <a:pPr lvl="0"/>
            <a:r>
              <a:rPr lang="zh-CN" altLang="en-US" dirty="0"/>
              <a:t>请输入你的内容</a:t>
            </a:r>
            <a:endParaRPr lang="en-US" altLang="zh-CN"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请输入你的内容</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CN" altLang="en-US" dirty="0"/>
              <a:t>请输入你的内容</a:t>
            </a:r>
          </a:p>
          <a:p>
            <a:pPr lvl="0"/>
            <a:endParaRPr lang="zh-CN" altLang="en-US" dirty="0"/>
          </a:p>
        </p:txBody>
      </p:sp>
    </p:spTree>
    <p:extLst>
      <p:ext uri="{BB962C8B-B14F-4D97-AF65-F5344CB8AC3E}">
        <p14:creationId xmlns:p14="http://schemas.microsoft.com/office/powerpoint/2010/main" val="341147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 fill="hold"/>
                                        <p:tgtEl>
                                          <p:spTgt spid="5"/>
                                        </p:tgtEl>
                                        <p:attrNameLst>
                                          <p:attrName>ppt_x</p:attrName>
                                        </p:attrNameLst>
                                      </p:cBhvr>
                                      <p:tavLst>
                                        <p:tav tm="0">
                                          <p:val>
                                            <p:strVal val="0-#ppt_w/2"/>
                                          </p:val>
                                        </p:tav>
                                        <p:tav tm="100000">
                                          <p:val>
                                            <p:strVal val="#ppt_x"/>
                                          </p:val>
                                        </p:tav>
                                      </p:tavLst>
                                    </p:anim>
                                    <p:anim calcmode="lin" valueType="num">
                                      <p:cBhvr additive="base">
                                        <p:cTn id="8" dur="3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 fill="hold"/>
                                        <p:tgtEl>
                                          <p:spTgt spid="4"/>
                                        </p:tgtEl>
                                        <p:attrNameLst>
                                          <p:attrName>ppt_x</p:attrName>
                                        </p:attrNameLst>
                                      </p:cBhvr>
                                      <p:tavLst>
                                        <p:tav tm="0">
                                          <p:val>
                                            <p:strVal val="1+#ppt_w/2"/>
                                          </p:val>
                                        </p:tav>
                                        <p:tav tm="100000">
                                          <p:val>
                                            <p:strVal val="#ppt_x"/>
                                          </p:val>
                                        </p:tav>
                                      </p:tavLst>
                                    </p:anim>
                                    <p:anim calcmode="lin" valueType="num">
                                      <p:cBhvr additive="base">
                                        <p:cTn id="12" dur="300" fill="hold"/>
                                        <p:tgtEl>
                                          <p:spTgt spid="4"/>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anim calcmode="lin" valueType="num">
                                      <p:cBhvr>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7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build="p">
        <p:tmplLst>
          <p:tmpl lvl="1">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9"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参考文献">
    <p:spTree>
      <p:nvGrpSpPr>
        <p:cNvPr id="1" name=""/>
        <p:cNvGrpSpPr/>
        <p:nvPr/>
      </p:nvGrpSpPr>
      <p:grpSpPr>
        <a:xfrm>
          <a:off x="0" y="0"/>
          <a:ext cx="0" cy="0"/>
          <a:chOff x="0" y="0"/>
          <a:chExt cx="0" cy="0"/>
        </a:xfrm>
      </p:grpSpPr>
      <p:pic>
        <p:nvPicPr>
          <p:cNvPr id="3" name="图片 2" descr="图片包含 室内, 窗户, 椅子, 房间&#10;&#10;描述已自动生成">
            <a:extLst>
              <a:ext uri="{FF2B5EF4-FFF2-40B4-BE49-F238E27FC236}">
                <a16:creationId xmlns:a16="http://schemas.microsoft.com/office/drawing/2014/main" id="{0401D86C-A956-435B-9ACC-03EC43F744B9}"/>
              </a:ext>
            </a:extLst>
          </p:cNvPr>
          <p:cNvPicPr>
            <a:picLocks noChangeAspect="1"/>
          </p:cNvPicPr>
          <p:nvPr userDrawn="1"/>
        </p:nvPicPr>
        <p:blipFill rotWithShape="1">
          <a:blip r:embed="rId4" cstate="screen">
            <a:alphaModFix amt="10000"/>
            <a:extLst>
              <a:ext uri="{28A0092B-C50C-407E-A947-70E740481C1C}">
                <a14:useLocalDpi xmlns:a14="http://schemas.microsoft.com/office/drawing/2010/main"/>
              </a:ext>
            </a:extLst>
          </a:blip>
          <a:srcRect/>
          <a:stretch/>
        </p:blipFill>
        <p:spPr>
          <a:xfrm>
            <a:off x="0" y="0"/>
            <a:ext cx="12214169" cy="6858000"/>
          </a:xfrm>
          <a:prstGeom prst="rect">
            <a:avLst/>
          </a:prstGeom>
        </p:spPr>
      </p:pic>
      <p:sp>
        <p:nvSpPr>
          <p:cNvPr id="4" name="MH_Others_2">
            <a:extLst>
              <a:ext uri="{FF2B5EF4-FFF2-40B4-BE49-F238E27FC236}">
                <a16:creationId xmlns:a16="http://schemas.microsoft.com/office/drawing/2014/main" id="{97F4DAD9-CBC7-44CC-BAA7-31B237CA95CF}"/>
              </a:ext>
            </a:extLst>
          </p:cNvPr>
          <p:cNvSpPr/>
          <p:nvPr userDrawn="1">
            <p:custDataLst>
              <p:tags r:id="rId1"/>
            </p:custDataLst>
          </p:nvPr>
        </p:nvSpPr>
        <p:spPr>
          <a:xfrm>
            <a:off x="3875419" y="344963"/>
            <a:ext cx="6131155" cy="469206"/>
          </a:xfrm>
          <a:prstGeom prst="rect">
            <a:avLst/>
          </a:prstGeom>
          <a:solidFill>
            <a:srgbClr val="173D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MH_Others_2">
            <a:extLst>
              <a:ext uri="{FF2B5EF4-FFF2-40B4-BE49-F238E27FC236}">
                <a16:creationId xmlns:a16="http://schemas.microsoft.com/office/drawing/2014/main" id="{393441AE-1A79-4A8D-ACD9-0D56BEBCAFD3}"/>
              </a:ext>
            </a:extLst>
          </p:cNvPr>
          <p:cNvSpPr/>
          <p:nvPr userDrawn="1">
            <p:custDataLst>
              <p:tags r:id="rId2"/>
            </p:custDataLst>
          </p:nvPr>
        </p:nvSpPr>
        <p:spPr>
          <a:xfrm>
            <a:off x="-1" y="388471"/>
            <a:ext cx="1158241" cy="425698"/>
          </a:xfrm>
          <a:prstGeom prst="rect">
            <a:avLst/>
          </a:prstGeom>
          <a:solidFill>
            <a:srgbClr val="5793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7" tIns="34284" rIns="68567" bIns="34284" numCol="1" spcCol="0" rtlCol="0" fromWordArt="0" anchor="ctr" anchorCtr="0" forceAA="0" compatLnSpc="1">
            <a:prstTxWarp prst="textNoShape">
              <a:avLst/>
            </a:prstTxWarp>
            <a:noAutofit/>
          </a:bodyPr>
          <a:lstStyle/>
          <a:p>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文本占位符 3">
            <a:extLst>
              <a:ext uri="{FF2B5EF4-FFF2-40B4-BE49-F238E27FC236}">
                <a16:creationId xmlns:a16="http://schemas.microsoft.com/office/drawing/2014/main" id="{667B29A8-A585-4602-9418-DAC637470318}"/>
              </a:ext>
            </a:extLst>
          </p:cNvPr>
          <p:cNvSpPr>
            <a:spLocks noGrp="1"/>
          </p:cNvSpPr>
          <p:nvPr>
            <p:ph type="body" sz="quarter" idx="10" hasCustomPrompt="1"/>
          </p:nvPr>
        </p:nvSpPr>
        <p:spPr>
          <a:xfrm>
            <a:off x="1229119" y="411327"/>
            <a:ext cx="2590115" cy="355600"/>
          </a:xfrm>
          <a:prstGeom prst="rect">
            <a:avLst/>
          </a:prstGeom>
        </p:spPr>
        <p:txBody>
          <a:bodyPr/>
          <a:lstStyle>
            <a:lvl1pPr marL="0" indent="0">
              <a:buNone/>
              <a:defRPr sz="2000" b="1">
                <a:solidFill>
                  <a:srgbClr val="0075BF"/>
                </a:solidFill>
                <a:latin typeface="微软雅黑" panose="020B0503020204020204" pitchFamily="34" charset="-122"/>
                <a:ea typeface="微软雅黑" panose="020B0503020204020204" pitchFamily="34" charset="-122"/>
              </a:defRPr>
            </a:lvl1pPr>
          </a:lstStyle>
          <a:p>
            <a:r>
              <a:rPr lang="zh-CN" altLang="en-US" dirty="0"/>
              <a:t>参考文献</a:t>
            </a:r>
          </a:p>
        </p:txBody>
      </p:sp>
      <p:sp>
        <p:nvSpPr>
          <p:cNvPr id="7" name="文本占位符 5">
            <a:extLst>
              <a:ext uri="{FF2B5EF4-FFF2-40B4-BE49-F238E27FC236}">
                <a16:creationId xmlns:a16="http://schemas.microsoft.com/office/drawing/2014/main" id="{E447CE49-CD0B-49F0-A972-A4D2A140F891}"/>
              </a:ext>
            </a:extLst>
          </p:cNvPr>
          <p:cNvSpPr>
            <a:spLocks noGrp="1"/>
          </p:cNvSpPr>
          <p:nvPr>
            <p:ph type="body" sz="quarter" idx="11" hasCustomPrompt="1"/>
          </p:nvPr>
        </p:nvSpPr>
        <p:spPr>
          <a:xfrm>
            <a:off x="1229119" y="883603"/>
            <a:ext cx="2575420" cy="325119"/>
          </a:xfrm>
          <a:prstGeom prst="rect">
            <a:avLst/>
          </a:prstGeom>
        </p:spPr>
        <p:txBody>
          <a:bodyPr/>
          <a:lstStyle>
            <a:lvl1pPr marL="0" indent="0">
              <a:buNone/>
              <a:defRPr sz="1400">
                <a:solidFill>
                  <a:srgbClr val="5793CE"/>
                </a:solidFill>
                <a:latin typeface="微软雅黑" panose="020B0503020204020204" pitchFamily="34" charset="-122"/>
                <a:ea typeface="微软雅黑" panose="020B0503020204020204" pitchFamily="34" charset="-122"/>
              </a:defRPr>
            </a:lvl1pPr>
          </a:lstStyle>
          <a:p>
            <a:r>
              <a:rPr lang="en-US" altLang="zh-CN" dirty="0"/>
              <a:t>Relevant Reference</a:t>
            </a:r>
          </a:p>
        </p:txBody>
      </p:sp>
      <p:pic>
        <p:nvPicPr>
          <p:cNvPr id="8" name="图片 7">
            <a:extLst>
              <a:ext uri="{FF2B5EF4-FFF2-40B4-BE49-F238E27FC236}">
                <a16:creationId xmlns:a16="http://schemas.microsoft.com/office/drawing/2014/main" id="{FB2C6BC5-C559-4C43-A294-F9562C0C75C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402684" y="169084"/>
            <a:ext cx="1426149" cy="512447"/>
          </a:xfrm>
          <a:prstGeom prst="rect">
            <a:avLst/>
          </a:prstGeom>
        </p:spPr>
      </p:pic>
      <p:sp>
        <p:nvSpPr>
          <p:cNvPr id="9" name="文本框 8">
            <a:extLst>
              <a:ext uri="{FF2B5EF4-FFF2-40B4-BE49-F238E27FC236}">
                <a16:creationId xmlns:a16="http://schemas.microsoft.com/office/drawing/2014/main" id="{BFAE70F8-53D4-45B4-8F35-FDE65F4115AA}"/>
              </a:ext>
            </a:extLst>
          </p:cNvPr>
          <p:cNvSpPr txBox="1"/>
          <p:nvPr userDrawn="1"/>
        </p:nvSpPr>
        <p:spPr>
          <a:xfrm>
            <a:off x="10402685" y="752937"/>
            <a:ext cx="157885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700" b="0" dirty="0">
                <a:solidFill>
                  <a:srgbClr val="142E60"/>
                </a:solidFill>
              </a:rPr>
              <a:t>自 </a:t>
            </a:r>
            <a:r>
              <a:rPr lang="en-US" altLang="zh-CN" sz="700" b="0" dirty="0">
                <a:solidFill>
                  <a:srgbClr val="142E60"/>
                </a:solidFill>
              </a:rPr>
              <a:t>/ </a:t>
            </a:r>
            <a:r>
              <a:rPr lang="zh-CN" altLang="en-US" sz="700" b="0" dirty="0">
                <a:solidFill>
                  <a:srgbClr val="142E60"/>
                </a:solidFill>
              </a:rPr>
              <a:t>强 </a:t>
            </a:r>
            <a:r>
              <a:rPr lang="en-US" altLang="zh-CN" sz="700" b="0" dirty="0">
                <a:solidFill>
                  <a:srgbClr val="142E60"/>
                </a:solidFill>
              </a:rPr>
              <a:t>/ </a:t>
            </a:r>
            <a:r>
              <a:rPr lang="zh-CN" altLang="en-US" sz="700" b="0" dirty="0">
                <a:solidFill>
                  <a:srgbClr val="142E60"/>
                </a:solidFill>
              </a:rPr>
              <a:t>不 </a:t>
            </a:r>
            <a:r>
              <a:rPr lang="en-US" altLang="zh-CN" sz="700" b="0" dirty="0">
                <a:solidFill>
                  <a:srgbClr val="142E60"/>
                </a:solidFill>
              </a:rPr>
              <a:t>/ </a:t>
            </a:r>
            <a:r>
              <a:rPr lang="zh-CN" altLang="en-US" sz="700" b="0" dirty="0">
                <a:solidFill>
                  <a:srgbClr val="142E60"/>
                </a:solidFill>
              </a:rPr>
              <a:t>息   止 </a:t>
            </a:r>
            <a:r>
              <a:rPr lang="en-US" altLang="zh-CN" sz="700" b="0" dirty="0">
                <a:solidFill>
                  <a:srgbClr val="142E60"/>
                </a:solidFill>
              </a:rPr>
              <a:t>/ </a:t>
            </a:r>
            <a:r>
              <a:rPr lang="zh-CN" altLang="en-US" sz="700" b="0" dirty="0">
                <a:solidFill>
                  <a:srgbClr val="142E60"/>
                </a:solidFill>
              </a:rPr>
              <a:t>于 </a:t>
            </a:r>
            <a:r>
              <a:rPr lang="en-US" altLang="zh-CN" sz="700" b="0" dirty="0">
                <a:solidFill>
                  <a:srgbClr val="142E60"/>
                </a:solidFill>
              </a:rPr>
              <a:t>/ </a:t>
            </a:r>
            <a:r>
              <a:rPr lang="zh-CN" altLang="en-US" sz="700" b="0" dirty="0">
                <a:solidFill>
                  <a:srgbClr val="142E60"/>
                </a:solidFill>
              </a:rPr>
              <a:t>至 </a:t>
            </a:r>
            <a:r>
              <a:rPr lang="en-US" altLang="zh-CN" sz="700" b="0" dirty="0">
                <a:solidFill>
                  <a:srgbClr val="142E60"/>
                </a:solidFill>
              </a:rPr>
              <a:t>/ </a:t>
            </a:r>
            <a:r>
              <a:rPr lang="zh-CN" altLang="en-US" sz="700" b="0" dirty="0">
                <a:solidFill>
                  <a:srgbClr val="142E60"/>
                </a:solidFill>
              </a:rPr>
              <a:t>善</a:t>
            </a:r>
          </a:p>
        </p:txBody>
      </p:sp>
      <p:grpSp>
        <p:nvGrpSpPr>
          <p:cNvPr id="10" name="组合 9">
            <a:extLst>
              <a:ext uri="{FF2B5EF4-FFF2-40B4-BE49-F238E27FC236}">
                <a16:creationId xmlns:a16="http://schemas.microsoft.com/office/drawing/2014/main" id="{B063FA36-B666-4080-82F5-F21C9DC4BC90}"/>
              </a:ext>
            </a:extLst>
          </p:cNvPr>
          <p:cNvGrpSpPr/>
          <p:nvPr userDrawn="1"/>
        </p:nvGrpSpPr>
        <p:grpSpPr>
          <a:xfrm>
            <a:off x="660400" y="1866723"/>
            <a:ext cx="9591040" cy="437912"/>
            <a:chOff x="660400" y="1866723"/>
            <a:chExt cx="9591040" cy="437912"/>
          </a:xfrm>
        </p:grpSpPr>
        <p:sp>
          <p:nvSpPr>
            <p:cNvPr id="11" name="文本框 10">
              <a:extLst>
                <a:ext uri="{FF2B5EF4-FFF2-40B4-BE49-F238E27FC236}">
                  <a16:creationId xmlns:a16="http://schemas.microsoft.com/office/drawing/2014/main" id="{DF12D557-BC6A-4A53-A2EE-3F4F78D9062F}"/>
                </a:ext>
              </a:extLst>
            </p:cNvPr>
            <p:cNvSpPr txBox="1"/>
            <p:nvPr/>
          </p:nvSpPr>
          <p:spPr>
            <a:xfrm>
              <a:off x="660400" y="1866723"/>
              <a:ext cx="731078" cy="369332"/>
            </a:xfrm>
            <a:prstGeom prst="rect">
              <a:avLst/>
            </a:prstGeom>
            <a:noFill/>
          </p:spPr>
          <p:txBody>
            <a:bodyPr wrap="square" rtlCol="0">
              <a:spAutoFit/>
            </a:bodyPr>
            <a:lstStyle/>
            <a:p>
              <a:r>
                <a:rPr lang="zh-CN" altLang="zh-CN" b="1" kern="100" dirty="0">
                  <a:solidFill>
                    <a:srgbClr val="142E60"/>
                  </a:solidFill>
                  <a:latin typeface="+mn-ea"/>
                </a:rPr>
                <a:t>［</a:t>
              </a:r>
              <a:r>
                <a:rPr lang="en-US" altLang="zh-CN" b="1" kern="100" dirty="0">
                  <a:solidFill>
                    <a:srgbClr val="142E60"/>
                  </a:solidFill>
                  <a:latin typeface="+mn-ea"/>
                </a:rPr>
                <a:t>1</a:t>
              </a:r>
              <a:r>
                <a:rPr lang="zh-CN" altLang="zh-CN" b="1" kern="100" dirty="0">
                  <a:solidFill>
                    <a:srgbClr val="142E60"/>
                  </a:solidFill>
                  <a:latin typeface="+mn-ea"/>
                </a:rPr>
                <a:t>］</a:t>
              </a:r>
              <a:endParaRPr lang="zh-CN" altLang="zh-CN" kern="100" dirty="0">
                <a:latin typeface="+mn-ea"/>
              </a:endParaRPr>
            </a:p>
          </p:txBody>
        </p:sp>
        <p:cxnSp>
          <p:nvCxnSpPr>
            <p:cNvPr id="12" name="直接连接符 11">
              <a:extLst>
                <a:ext uri="{FF2B5EF4-FFF2-40B4-BE49-F238E27FC236}">
                  <a16:creationId xmlns:a16="http://schemas.microsoft.com/office/drawing/2014/main" id="{B5EBBC2F-5ECC-4F6A-B017-28E841066DF8}"/>
                </a:ext>
              </a:extLst>
            </p:cNvPr>
            <p:cNvCxnSpPr/>
            <p:nvPr/>
          </p:nvCxnSpPr>
          <p:spPr>
            <a:xfrm>
              <a:off x="914400" y="2304635"/>
              <a:ext cx="933704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id="{5BAA1CAA-2C8F-452E-933C-9677DCCB3A87}"/>
              </a:ext>
            </a:extLst>
          </p:cNvPr>
          <p:cNvGrpSpPr/>
          <p:nvPr userDrawn="1"/>
        </p:nvGrpSpPr>
        <p:grpSpPr>
          <a:xfrm>
            <a:off x="660400" y="2472632"/>
            <a:ext cx="9591040" cy="436010"/>
            <a:chOff x="660400" y="2472632"/>
            <a:chExt cx="9591040" cy="436010"/>
          </a:xfrm>
        </p:grpSpPr>
        <p:sp>
          <p:nvSpPr>
            <p:cNvPr id="14" name="文本框 13">
              <a:extLst>
                <a:ext uri="{FF2B5EF4-FFF2-40B4-BE49-F238E27FC236}">
                  <a16:creationId xmlns:a16="http://schemas.microsoft.com/office/drawing/2014/main" id="{CAFDF3EB-8091-408C-872E-B12A58B07363}"/>
                </a:ext>
              </a:extLst>
            </p:cNvPr>
            <p:cNvSpPr txBox="1"/>
            <p:nvPr/>
          </p:nvSpPr>
          <p:spPr>
            <a:xfrm>
              <a:off x="660400" y="2472632"/>
              <a:ext cx="731078" cy="369332"/>
            </a:xfrm>
            <a:prstGeom prst="rect">
              <a:avLst/>
            </a:prstGeom>
            <a:noFill/>
          </p:spPr>
          <p:txBody>
            <a:bodyPr wrap="square" rtlCol="0">
              <a:spAutoFit/>
            </a:bodyPr>
            <a:lstStyle/>
            <a:p>
              <a:r>
                <a:rPr lang="zh-CN" altLang="en-US" b="1" kern="100" dirty="0">
                  <a:solidFill>
                    <a:srgbClr val="142E60"/>
                  </a:solidFill>
                  <a:latin typeface="+mn-ea"/>
                </a:rPr>
                <a:t>［</a:t>
              </a:r>
              <a:r>
                <a:rPr lang="en-US" altLang="zh-CN" b="1" kern="100" dirty="0">
                  <a:solidFill>
                    <a:srgbClr val="142E60"/>
                  </a:solidFill>
                  <a:latin typeface="+mn-ea"/>
                </a:rPr>
                <a:t>2</a:t>
              </a:r>
              <a:r>
                <a:rPr lang="zh-CN" altLang="en-US" b="1" kern="100" dirty="0">
                  <a:solidFill>
                    <a:srgbClr val="142E60"/>
                  </a:solidFill>
                  <a:latin typeface="+mn-ea"/>
                </a:rPr>
                <a:t>］</a:t>
              </a:r>
              <a:endParaRPr lang="en-US" altLang="zh-CN" kern="100" dirty="0">
                <a:latin typeface="+mn-ea"/>
              </a:endParaRPr>
            </a:p>
          </p:txBody>
        </p:sp>
        <p:cxnSp>
          <p:nvCxnSpPr>
            <p:cNvPr id="15" name="直接连接符 14">
              <a:extLst>
                <a:ext uri="{FF2B5EF4-FFF2-40B4-BE49-F238E27FC236}">
                  <a16:creationId xmlns:a16="http://schemas.microsoft.com/office/drawing/2014/main" id="{7D3D044E-ACF4-4777-8C83-DA198DB22B76}"/>
                </a:ext>
              </a:extLst>
            </p:cNvPr>
            <p:cNvCxnSpPr/>
            <p:nvPr/>
          </p:nvCxnSpPr>
          <p:spPr>
            <a:xfrm>
              <a:off x="914400" y="2908642"/>
              <a:ext cx="933704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a16="http://schemas.microsoft.com/office/drawing/2014/main" id="{3DDF6543-3D52-444C-81A0-C29529F99768}"/>
              </a:ext>
            </a:extLst>
          </p:cNvPr>
          <p:cNvGrpSpPr/>
          <p:nvPr userDrawn="1"/>
        </p:nvGrpSpPr>
        <p:grpSpPr>
          <a:xfrm>
            <a:off x="660399" y="3078541"/>
            <a:ext cx="9591041" cy="434108"/>
            <a:chOff x="660399" y="3078541"/>
            <a:chExt cx="9591041" cy="434108"/>
          </a:xfrm>
        </p:grpSpPr>
        <p:sp>
          <p:nvSpPr>
            <p:cNvPr id="17" name="文本框 16">
              <a:extLst>
                <a:ext uri="{FF2B5EF4-FFF2-40B4-BE49-F238E27FC236}">
                  <a16:creationId xmlns:a16="http://schemas.microsoft.com/office/drawing/2014/main" id="{15B15949-4D41-4154-A6B7-E4CC3B9F5611}"/>
                </a:ext>
              </a:extLst>
            </p:cNvPr>
            <p:cNvSpPr txBox="1"/>
            <p:nvPr/>
          </p:nvSpPr>
          <p:spPr>
            <a:xfrm>
              <a:off x="660399" y="3078541"/>
              <a:ext cx="731079" cy="369332"/>
            </a:xfrm>
            <a:prstGeom prst="rect">
              <a:avLst/>
            </a:prstGeom>
            <a:noFill/>
          </p:spPr>
          <p:txBody>
            <a:bodyPr wrap="square" rtlCol="0">
              <a:spAutoFit/>
            </a:bodyPr>
            <a:lstStyle/>
            <a:p>
              <a:r>
                <a:rPr lang="zh-CN" altLang="en-US" b="1" kern="100" dirty="0">
                  <a:solidFill>
                    <a:srgbClr val="142E60"/>
                  </a:solidFill>
                  <a:latin typeface="+mn-ea"/>
                </a:rPr>
                <a:t>［</a:t>
              </a:r>
              <a:r>
                <a:rPr lang="en-US" altLang="zh-CN" b="1" kern="100" dirty="0">
                  <a:solidFill>
                    <a:srgbClr val="142E60"/>
                  </a:solidFill>
                  <a:latin typeface="+mn-ea"/>
                </a:rPr>
                <a:t>3</a:t>
              </a:r>
              <a:r>
                <a:rPr lang="zh-CN" altLang="en-US" b="1" kern="100" dirty="0">
                  <a:solidFill>
                    <a:srgbClr val="142E60"/>
                  </a:solidFill>
                  <a:latin typeface="+mn-ea"/>
                </a:rPr>
                <a:t>］</a:t>
              </a:r>
              <a:endParaRPr lang="en-US" altLang="zh-CN" kern="100" dirty="0">
                <a:latin typeface="+mn-ea"/>
              </a:endParaRPr>
            </a:p>
          </p:txBody>
        </p:sp>
        <p:cxnSp>
          <p:nvCxnSpPr>
            <p:cNvPr id="18" name="直接连接符 17">
              <a:extLst>
                <a:ext uri="{FF2B5EF4-FFF2-40B4-BE49-F238E27FC236}">
                  <a16:creationId xmlns:a16="http://schemas.microsoft.com/office/drawing/2014/main" id="{A1F6E2CE-2FA3-4B49-A007-21C9AA21E0E1}"/>
                </a:ext>
              </a:extLst>
            </p:cNvPr>
            <p:cNvCxnSpPr/>
            <p:nvPr/>
          </p:nvCxnSpPr>
          <p:spPr>
            <a:xfrm>
              <a:off x="914400" y="3512649"/>
              <a:ext cx="933704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CFC38FF2-A5E0-4501-976C-2A355E7DA0BF}"/>
              </a:ext>
            </a:extLst>
          </p:cNvPr>
          <p:cNvGrpSpPr/>
          <p:nvPr userDrawn="1"/>
        </p:nvGrpSpPr>
        <p:grpSpPr>
          <a:xfrm>
            <a:off x="660400" y="3684450"/>
            <a:ext cx="9591040" cy="432206"/>
            <a:chOff x="660400" y="3684450"/>
            <a:chExt cx="9591040" cy="432206"/>
          </a:xfrm>
        </p:grpSpPr>
        <p:sp>
          <p:nvSpPr>
            <p:cNvPr id="20" name="文本框 19">
              <a:extLst>
                <a:ext uri="{FF2B5EF4-FFF2-40B4-BE49-F238E27FC236}">
                  <a16:creationId xmlns:a16="http://schemas.microsoft.com/office/drawing/2014/main" id="{9DD3BE0E-2930-48CB-9A93-B94EDB593137}"/>
                </a:ext>
              </a:extLst>
            </p:cNvPr>
            <p:cNvSpPr txBox="1"/>
            <p:nvPr/>
          </p:nvSpPr>
          <p:spPr>
            <a:xfrm>
              <a:off x="660400" y="3684450"/>
              <a:ext cx="731078" cy="369332"/>
            </a:xfrm>
            <a:prstGeom prst="rect">
              <a:avLst/>
            </a:prstGeom>
            <a:noFill/>
          </p:spPr>
          <p:txBody>
            <a:bodyPr wrap="square" rtlCol="0">
              <a:spAutoFit/>
            </a:bodyPr>
            <a:lstStyle/>
            <a:p>
              <a:r>
                <a:rPr lang="zh-CN" altLang="en-US" b="1" kern="100" dirty="0">
                  <a:solidFill>
                    <a:srgbClr val="142E60"/>
                  </a:solidFill>
                  <a:latin typeface="+mn-ea"/>
                </a:rPr>
                <a:t>［</a:t>
              </a:r>
              <a:r>
                <a:rPr lang="en-US" altLang="zh-CN" b="1" kern="100" dirty="0">
                  <a:solidFill>
                    <a:srgbClr val="142E60"/>
                  </a:solidFill>
                  <a:latin typeface="+mn-ea"/>
                </a:rPr>
                <a:t>4</a:t>
              </a:r>
              <a:r>
                <a:rPr lang="zh-CN" altLang="en-US" b="1" kern="100" dirty="0">
                  <a:solidFill>
                    <a:srgbClr val="142E60"/>
                  </a:solidFill>
                  <a:latin typeface="+mn-ea"/>
                </a:rPr>
                <a:t>］</a:t>
              </a:r>
              <a:endParaRPr lang="en-US" altLang="zh-CN" kern="100" dirty="0">
                <a:latin typeface="+mn-ea"/>
              </a:endParaRPr>
            </a:p>
          </p:txBody>
        </p:sp>
        <p:cxnSp>
          <p:nvCxnSpPr>
            <p:cNvPr id="21" name="直接连接符 20">
              <a:extLst>
                <a:ext uri="{FF2B5EF4-FFF2-40B4-BE49-F238E27FC236}">
                  <a16:creationId xmlns:a16="http://schemas.microsoft.com/office/drawing/2014/main" id="{9AC68FAA-D460-4940-B118-F14445D07AD7}"/>
                </a:ext>
              </a:extLst>
            </p:cNvPr>
            <p:cNvCxnSpPr/>
            <p:nvPr/>
          </p:nvCxnSpPr>
          <p:spPr>
            <a:xfrm>
              <a:off x="914400" y="4116656"/>
              <a:ext cx="933704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91D9F818-4AC7-4F0C-BE3D-4FC1B223AA76}"/>
              </a:ext>
            </a:extLst>
          </p:cNvPr>
          <p:cNvGrpSpPr/>
          <p:nvPr userDrawn="1"/>
        </p:nvGrpSpPr>
        <p:grpSpPr>
          <a:xfrm>
            <a:off x="660400" y="4290359"/>
            <a:ext cx="9591040" cy="430304"/>
            <a:chOff x="660400" y="4290359"/>
            <a:chExt cx="9591040" cy="430304"/>
          </a:xfrm>
        </p:grpSpPr>
        <p:sp>
          <p:nvSpPr>
            <p:cNvPr id="23" name="文本框 22">
              <a:extLst>
                <a:ext uri="{FF2B5EF4-FFF2-40B4-BE49-F238E27FC236}">
                  <a16:creationId xmlns:a16="http://schemas.microsoft.com/office/drawing/2014/main" id="{E3E93B02-BAD9-4E5C-81C1-8179211D66D5}"/>
                </a:ext>
              </a:extLst>
            </p:cNvPr>
            <p:cNvSpPr txBox="1"/>
            <p:nvPr/>
          </p:nvSpPr>
          <p:spPr>
            <a:xfrm>
              <a:off x="660400" y="4290359"/>
              <a:ext cx="731078" cy="369332"/>
            </a:xfrm>
            <a:prstGeom prst="rect">
              <a:avLst/>
            </a:prstGeom>
            <a:noFill/>
          </p:spPr>
          <p:txBody>
            <a:bodyPr wrap="square" rtlCol="0">
              <a:spAutoFit/>
            </a:bodyPr>
            <a:lstStyle/>
            <a:p>
              <a:r>
                <a:rPr lang="zh-CN" altLang="en-US" b="1" kern="100" dirty="0">
                  <a:solidFill>
                    <a:srgbClr val="142E60"/>
                  </a:solidFill>
                  <a:latin typeface="+mn-ea"/>
                </a:rPr>
                <a:t>［</a:t>
              </a:r>
              <a:r>
                <a:rPr lang="en-US" altLang="zh-CN" b="1" kern="100" dirty="0">
                  <a:solidFill>
                    <a:srgbClr val="142E60"/>
                  </a:solidFill>
                  <a:latin typeface="+mn-ea"/>
                </a:rPr>
                <a:t>5</a:t>
              </a:r>
              <a:r>
                <a:rPr lang="zh-CN" altLang="en-US" b="1" kern="100" dirty="0">
                  <a:solidFill>
                    <a:srgbClr val="142E60"/>
                  </a:solidFill>
                  <a:latin typeface="+mn-ea"/>
                </a:rPr>
                <a:t>］</a:t>
              </a:r>
              <a:endParaRPr lang="en-US" altLang="zh-CN" kern="100" dirty="0">
                <a:latin typeface="+mn-ea"/>
              </a:endParaRPr>
            </a:p>
          </p:txBody>
        </p:sp>
        <p:cxnSp>
          <p:nvCxnSpPr>
            <p:cNvPr id="24" name="直接连接符 23">
              <a:extLst>
                <a:ext uri="{FF2B5EF4-FFF2-40B4-BE49-F238E27FC236}">
                  <a16:creationId xmlns:a16="http://schemas.microsoft.com/office/drawing/2014/main" id="{DAFAED7E-6CF2-4F97-BA32-DF083170FC34}"/>
                </a:ext>
              </a:extLst>
            </p:cNvPr>
            <p:cNvCxnSpPr/>
            <p:nvPr/>
          </p:nvCxnSpPr>
          <p:spPr>
            <a:xfrm>
              <a:off x="914400" y="4720663"/>
              <a:ext cx="933704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a:extLst>
              <a:ext uri="{FF2B5EF4-FFF2-40B4-BE49-F238E27FC236}">
                <a16:creationId xmlns:a16="http://schemas.microsoft.com/office/drawing/2014/main" id="{9A41C81A-EEAD-4241-BCBE-350C5B414D01}"/>
              </a:ext>
            </a:extLst>
          </p:cNvPr>
          <p:cNvGrpSpPr/>
          <p:nvPr userDrawn="1"/>
        </p:nvGrpSpPr>
        <p:grpSpPr>
          <a:xfrm>
            <a:off x="660399" y="4896270"/>
            <a:ext cx="9591041" cy="458908"/>
            <a:chOff x="660399" y="4896270"/>
            <a:chExt cx="9591041" cy="458908"/>
          </a:xfrm>
        </p:grpSpPr>
        <p:sp>
          <p:nvSpPr>
            <p:cNvPr id="26" name="文本框 25">
              <a:extLst>
                <a:ext uri="{FF2B5EF4-FFF2-40B4-BE49-F238E27FC236}">
                  <a16:creationId xmlns:a16="http://schemas.microsoft.com/office/drawing/2014/main" id="{E31E88A4-F4C8-4DFF-8CED-B4CA58E8EC38}"/>
                </a:ext>
              </a:extLst>
            </p:cNvPr>
            <p:cNvSpPr txBox="1"/>
            <p:nvPr/>
          </p:nvSpPr>
          <p:spPr>
            <a:xfrm>
              <a:off x="660399" y="4896270"/>
              <a:ext cx="731079" cy="458908"/>
            </a:xfrm>
            <a:prstGeom prst="rect">
              <a:avLst/>
            </a:prstGeom>
            <a:noFill/>
          </p:spPr>
          <p:txBody>
            <a:bodyPr wrap="square" rtlCol="0">
              <a:spAutoFit/>
            </a:bodyPr>
            <a:lstStyle/>
            <a:p>
              <a:pPr>
                <a:lnSpc>
                  <a:spcPct val="150000"/>
                </a:lnSpc>
              </a:pPr>
              <a:r>
                <a:rPr lang="zh-CN" altLang="en-US" b="1" kern="100" dirty="0">
                  <a:solidFill>
                    <a:srgbClr val="142E60"/>
                  </a:solidFill>
                  <a:latin typeface="+mn-ea"/>
                </a:rPr>
                <a:t>［</a:t>
              </a:r>
              <a:r>
                <a:rPr lang="en-US" altLang="zh-CN" b="1" kern="100" dirty="0">
                  <a:solidFill>
                    <a:srgbClr val="142E60"/>
                  </a:solidFill>
                  <a:latin typeface="+mn-ea"/>
                </a:rPr>
                <a:t>6</a:t>
              </a:r>
              <a:r>
                <a:rPr lang="zh-CN" altLang="en-US" b="1" kern="100" dirty="0">
                  <a:solidFill>
                    <a:srgbClr val="142E60"/>
                  </a:solidFill>
                  <a:latin typeface="+mn-ea"/>
                </a:rPr>
                <a:t>］</a:t>
              </a:r>
              <a:endParaRPr lang="en-US" altLang="zh-CN" kern="100" dirty="0">
                <a:latin typeface="+mn-ea"/>
              </a:endParaRPr>
            </a:p>
          </p:txBody>
        </p:sp>
        <p:cxnSp>
          <p:nvCxnSpPr>
            <p:cNvPr id="27" name="直接连接符 26">
              <a:extLst>
                <a:ext uri="{FF2B5EF4-FFF2-40B4-BE49-F238E27FC236}">
                  <a16:creationId xmlns:a16="http://schemas.microsoft.com/office/drawing/2014/main" id="{B4F5C875-FAF4-4ECC-8DA3-D4E608A88239}"/>
                </a:ext>
              </a:extLst>
            </p:cNvPr>
            <p:cNvCxnSpPr/>
            <p:nvPr/>
          </p:nvCxnSpPr>
          <p:spPr>
            <a:xfrm>
              <a:off x="914400" y="5324669"/>
              <a:ext cx="933704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8" name="文本占位符 27">
            <a:extLst>
              <a:ext uri="{FF2B5EF4-FFF2-40B4-BE49-F238E27FC236}">
                <a16:creationId xmlns:a16="http://schemas.microsoft.com/office/drawing/2014/main" id="{93976210-6EBC-4E08-9FC8-6333CBA89A49}"/>
              </a:ext>
            </a:extLst>
          </p:cNvPr>
          <p:cNvSpPr>
            <a:spLocks noGrp="1"/>
          </p:cNvSpPr>
          <p:nvPr>
            <p:ph type="body" sz="quarter" idx="12" hasCustomPrompt="1"/>
          </p:nvPr>
        </p:nvSpPr>
        <p:spPr>
          <a:xfrm>
            <a:off x="1391603" y="1898449"/>
            <a:ext cx="8859837" cy="314325"/>
          </a:xfrm>
          <a:prstGeom prst="rect">
            <a:avLst/>
          </a:prstGeom>
        </p:spPr>
        <p:txBody>
          <a:bodyPr/>
          <a:lstStyle>
            <a:lvl1pPr marL="0" indent="0">
              <a:buNone/>
              <a:defRPr sz="1600"/>
            </a:lvl1pPr>
          </a:lstStyle>
          <a:p>
            <a:pPr lvl="0"/>
            <a:r>
              <a:rPr lang="zh-CN" altLang="en-US" dirty="0"/>
              <a:t>请在这里输入你的参考文献</a:t>
            </a:r>
          </a:p>
        </p:txBody>
      </p:sp>
      <p:sp>
        <p:nvSpPr>
          <p:cNvPr id="32" name="文本占位符 27">
            <a:extLst>
              <a:ext uri="{FF2B5EF4-FFF2-40B4-BE49-F238E27FC236}">
                <a16:creationId xmlns:a16="http://schemas.microsoft.com/office/drawing/2014/main" id="{6FCCEECD-DF07-4508-A955-4361FEBAD9B4}"/>
              </a:ext>
            </a:extLst>
          </p:cNvPr>
          <p:cNvSpPr>
            <a:spLocks noGrp="1"/>
          </p:cNvSpPr>
          <p:nvPr>
            <p:ph type="body" sz="quarter" idx="13" hasCustomPrompt="1"/>
          </p:nvPr>
        </p:nvSpPr>
        <p:spPr>
          <a:xfrm>
            <a:off x="1391478" y="2499956"/>
            <a:ext cx="8859837" cy="314325"/>
          </a:xfrm>
          <a:prstGeom prst="rect">
            <a:avLst/>
          </a:prstGeom>
        </p:spPr>
        <p:txBody>
          <a:bodyPr/>
          <a:lstStyle>
            <a:lvl1pPr marL="0" indent="0">
              <a:buNone/>
              <a:defRPr sz="1600"/>
            </a:lvl1pPr>
          </a:lstStyle>
          <a:p>
            <a:pPr lvl="0"/>
            <a:r>
              <a:rPr lang="zh-CN" altLang="en-US" dirty="0"/>
              <a:t>请在这里输入你的参考文献</a:t>
            </a:r>
          </a:p>
        </p:txBody>
      </p:sp>
      <p:sp>
        <p:nvSpPr>
          <p:cNvPr id="33" name="文本占位符 27">
            <a:extLst>
              <a:ext uri="{FF2B5EF4-FFF2-40B4-BE49-F238E27FC236}">
                <a16:creationId xmlns:a16="http://schemas.microsoft.com/office/drawing/2014/main" id="{08D8CDD2-84C4-406A-9FB9-2A4BDDB4A83D}"/>
              </a:ext>
            </a:extLst>
          </p:cNvPr>
          <p:cNvSpPr>
            <a:spLocks noGrp="1"/>
          </p:cNvSpPr>
          <p:nvPr>
            <p:ph type="body" sz="quarter" idx="14" hasCustomPrompt="1"/>
          </p:nvPr>
        </p:nvSpPr>
        <p:spPr>
          <a:xfrm>
            <a:off x="1391353" y="3101463"/>
            <a:ext cx="8859837" cy="314325"/>
          </a:xfrm>
          <a:prstGeom prst="rect">
            <a:avLst/>
          </a:prstGeom>
        </p:spPr>
        <p:txBody>
          <a:bodyPr/>
          <a:lstStyle>
            <a:lvl1pPr marL="0" indent="0">
              <a:buNone/>
              <a:defRPr sz="1600"/>
            </a:lvl1pPr>
          </a:lstStyle>
          <a:p>
            <a:pPr lvl="0"/>
            <a:r>
              <a:rPr lang="zh-CN" altLang="en-US" dirty="0"/>
              <a:t>请在这里输入你的参考文献</a:t>
            </a:r>
          </a:p>
        </p:txBody>
      </p:sp>
      <p:sp>
        <p:nvSpPr>
          <p:cNvPr id="34" name="文本占位符 27">
            <a:extLst>
              <a:ext uri="{FF2B5EF4-FFF2-40B4-BE49-F238E27FC236}">
                <a16:creationId xmlns:a16="http://schemas.microsoft.com/office/drawing/2014/main" id="{E5119B11-64A4-4514-BD5A-B72273C1E213}"/>
              </a:ext>
            </a:extLst>
          </p:cNvPr>
          <p:cNvSpPr>
            <a:spLocks noGrp="1"/>
          </p:cNvSpPr>
          <p:nvPr>
            <p:ph type="body" sz="quarter" idx="15" hasCustomPrompt="1"/>
          </p:nvPr>
        </p:nvSpPr>
        <p:spPr>
          <a:xfrm>
            <a:off x="1391228" y="3702970"/>
            <a:ext cx="8859837" cy="314325"/>
          </a:xfrm>
          <a:prstGeom prst="rect">
            <a:avLst/>
          </a:prstGeom>
        </p:spPr>
        <p:txBody>
          <a:bodyPr/>
          <a:lstStyle>
            <a:lvl1pPr marL="0" indent="0">
              <a:buNone/>
              <a:defRPr sz="1600"/>
            </a:lvl1pPr>
          </a:lstStyle>
          <a:p>
            <a:pPr lvl="0"/>
            <a:r>
              <a:rPr lang="zh-CN" altLang="en-US" dirty="0"/>
              <a:t>请在这里输入你的参考文献</a:t>
            </a:r>
          </a:p>
        </p:txBody>
      </p:sp>
      <p:sp>
        <p:nvSpPr>
          <p:cNvPr id="35" name="文本占位符 27">
            <a:extLst>
              <a:ext uri="{FF2B5EF4-FFF2-40B4-BE49-F238E27FC236}">
                <a16:creationId xmlns:a16="http://schemas.microsoft.com/office/drawing/2014/main" id="{AFD2A6AA-18B2-497A-B34C-C0B24759B3FD}"/>
              </a:ext>
            </a:extLst>
          </p:cNvPr>
          <p:cNvSpPr>
            <a:spLocks noGrp="1"/>
          </p:cNvSpPr>
          <p:nvPr>
            <p:ph type="body" sz="quarter" idx="16" hasCustomPrompt="1"/>
          </p:nvPr>
        </p:nvSpPr>
        <p:spPr>
          <a:xfrm>
            <a:off x="1391103" y="4304477"/>
            <a:ext cx="8859837" cy="314325"/>
          </a:xfrm>
          <a:prstGeom prst="rect">
            <a:avLst/>
          </a:prstGeom>
        </p:spPr>
        <p:txBody>
          <a:bodyPr/>
          <a:lstStyle>
            <a:lvl1pPr marL="0" indent="0">
              <a:buNone/>
              <a:defRPr sz="1600"/>
            </a:lvl1pPr>
          </a:lstStyle>
          <a:p>
            <a:pPr lvl="0"/>
            <a:r>
              <a:rPr lang="zh-CN" altLang="en-US" dirty="0"/>
              <a:t>请在这里输入你的参考文献</a:t>
            </a:r>
          </a:p>
        </p:txBody>
      </p:sp>
      <p:sp>
        <p:nvSpPr>
          <p:cNvPr id="36" name="文本占位符 27">
            <a:extLst>
              <a:ext uri="{FF2B5EF4-FFF2-40B4-BE49-F238E27FC236}">
                <a16:creationId xmlns:a16="http://schemas.microsoft.com/office/drawing/2014/main" id="{8636F7AE-AE4E-45D7-9AE2-EA44AAE927DA}"/>
              </a:ext>
            </a:extLst>
          </p:cNvPr>
          <p:cNvSpPr>
            <a:spLocks noGrp="1"/>
          </p:cNvSpPr>
          <p:nvPr>
            <p:ph type="body" sz="quarter" idx="17" hasCustomPrompt="1"/>
          </p:nvPr>
        </p:nvSpPr>
        <p:spPr>
          <a:xfrm>
            <a:off x="1390978" y="4954317"/>
            <a:ext cx="8859837" cy="314325"/>
          </a:xfrm>
          <a:prstGeom prst="rect">
            <a:avLst/>
          </a:prstGeom>
        </p:spPr>
        <p:txBody>
          <a:bodyPr/>
          <a:lstStyle>
            <a:lvl1pPr marL="0" indent="0">
              <a:buNone/>
              <a:defRPr sz="1600"/>
            </a:lvl1pPr>
          </a:lstStyle>
          <a:p>
            <a:pPr lvl="0"/>
            <a:r>
              <a:rPr lang="zh-CN" altLang="en-US" dirty="0"/>
              <a:t>请在这里输入你的参考文献</a:t>
            </a:r>
          </a:p>
        </p:txBody>
      </p:sp>
    </p:spTree>
    <p:extLst>
      <p:ext uri="{BB962C8B-B14F-4D97-AF65-F5344CB8AC3E}">
        <p14:creationId xmlns:p14="http://schemas.microsoft.com/office/powerpoint/2010/main" val="17035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 fill="hold"/>
                                        <p:tgtEl>
                                          <p:spTgt spid="5"/>
                                        </p:tgtEl>
                                        <p:attrNameLst>
                                          <p:attrName>ppt_x</p:attrName>
                                        </p:attrNameLst>
                                      </p:cBhvr>
                                      <p:tavLst>
                                        <p:tav tm="0">
                                          <p:val>
                                            <p:strVal val="0-#ppt_w/2"/>
                                          </p:val>
                                        </p:tav>
                                        <p:tav tm="100000">
                                          <p:val>
                                            <p:strVal val="#ppt_x"/>
                                          </p:val>
                                        </p:tav>
                                      </p:tavLst>
                                    </p:anim>
                                    <p:anim calcmode="lin" valueType="num">
                                      <p:cBhvr additive="base">
                                        <p:cTn id="8" dur="3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 fill="hold"/>
                                        <p:tgtEl>
                                          <p:spTgt spid="4"/>
                                        </p:tgtEl>
                                        <p:attrNameLst>
                                          <p:attrName>ppt_x</p:attrName>
                                        </p:attrNameLst>
                                      </p:cBhvr>
                                      <p:tavLst>
                                        <p:tav tm="0">
                                          <p:val>
                                            <p:strVal val="1+#ppt_w/2"/>
                                          </p:val>
                                        </p:tav>
                                        <p:tav tm="100000">
                                          <p:val>
                                            <p:strVal val="#ppt_x"/>
                                          </p:val>
                                        </p:tav>
                                      </p:tavLst>
                                    </p:anim>
                                    <p:anim calcmode="lin" valueType="num">
                                      <p:cBhvr additive="base">
                                        <p:cTn id="12" dur="300" fill="hold"/>
                                        <p:tgtEl>
                                          <p:spTgt spid="4"/>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anim calcmode="lin" valueType="num">
                                      <p:cBhvr>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7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
                                        <p:tgtEl>
                                          <p:spTgt spid="9"/>
                                        </p:tgtEl>
                                      </p:cBhvr>
                                    </p:animEffect>
                                  </p:childTnLst>
                                </p:cTn>
                              </p:par>
                            </p:childTnLst>
                          </p:cTn>
                        </p:par>
                        <p:par>
                          <p:cTn id="30" fill="hold">
                            <p:stCondLst>
                              <p:cond delay="900"/>
                            </p:stCondLst>
                            <p:childTnLst>
                              <p:par>
                                <p:cTn id="31" presetID="22" presetClass="entr" presetSubtype="8"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250"/>
                                        <p:tgtEl>
                                          <p:spTgt spid="10"/>
                                        </p:tgtEl>
                                      </p:cBhvr>
                                    </p:animEffect>
                                  </p:childTnLst>
                                </p:cTn>
                              </p:par>
                            </p:childTnLst>
                          </p:cTn>
                        </p:par>
                        <p:par>
                          <p:cTn id="34" fill="hold">
                            <p:stCondLst>
                              <p:cond delay="1150"/>
                            </p:stCondLst>
                            <p:childTnLst>
                              <p:par>
                                <p:cTn id="35" presetID="22" presetClass="entr" presetSubtype="8" fill="hold" grpId="0" nodeType="after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wipe(left)">
                                      <p:cBhvr>
                                        <p:cTn id="37" dur="250"/>
                                        <p:tgtEl>
                                          <p:spTgt spid="28">
                                            <p:txEl>
                                              <p:pRg st="0" end="0"/>
                                            </p:txEl>
                                          </p:spTgt>
                                        </p:tgtEl>
                                      </p:cBhvr>
                                    </p:animEffect>
                                  </p:childTnLst>
                                </p:cTn>
                              </p:par>
                            </p:childTnLst>
                          </p:cTn>
                        </p:par>
                        <p:par>
                          <p:cTn id="38" fill="hold">
                            <p:stCondLst>
                              <p:cond delay="1400"/>
                            </p:stCondLst>
                            <p:childTnLst>
                              <p:par>
                                <p:cTn id="39" presetID="22" presetClass="entr" presetSubtype="8"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250"/>
                                        <p:tgtEl>
                                          <p:spTgt spid="13"/>
                                        </p:tgtEl>
                                      </p:cBhvr>
                                    </p:animEffect>
                                  </p:childTnLst>
                                </p:cTn>
                              </p:par>
                            </p:childTnLst>
                          </p:cTn>
                        </p:par>
                        <p:par>
                          <p:cTn id="42" fill="hold">
                            <p:stCondLst>
                              <p:cond delay="1650"/>
                            </p:stCondLst>
                            <p:childTnLst>
                              <p:par>
                                <p:cTn id="43" presetID="22" presetClass="entr" presetSubtype="8" fill="hold" grpId="0" nodeType="afterEffect">
                                  <p:stCondLst>
                                    <p:cond delay="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left)">
                                      <p:cBhvr>
                                        <p:cTn id="45" dur="250"/>
                                        <p:tgtEl>
                                          <p:spTgt spid="32">
                                            <p:txEl>
                                              <p:pRg st="0" end="0"/>
                                            </p:txEl>
                                          </p:spTgt>
                                        </p:tgtEl>
                                      </p:cBhvr>
                                    </p:animEffect>
                                  </p:childTnLst>
                                </p:cTn>
                              </p:par>
                            </p:childTnLst>
                          </p:cTn>
                        </p:par>
                        <p:par>
                          <p:cTn id="46" fill="hold">
                            <p:stCondLst>
                              <p:cond delay="1900"/>
                            </p:stCondLst>
                            <p:childTnLst>
                              <p:par>
                                <p:cTn id="47" presetID="22" presetClass="entr" presetSubtype="8"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250"/>
                                        <p:tgtEl>
                                          <p:spTgt spid="16"/>
                                        </p:tgtEl>
                                      </p:cBhvr>
                                    </p:animEffect>
                                  </p:childTnLst>
                                </p:cTn>
                              </p:par>
                            </p:childTnLst>
                          </p:cTn>
                        </p:par>
                        <p:par>
                          <p:cTn id="50" fill="hold">
                            <p:stCondLst>
                              <p:cond delay="2150"/>
                            </p:stCondLst>
                            <p:childTnLst>
                              <p:par>
                                <p:cTn id="51" presetID="22" presetClass="entr" presetSubtype="8" fill="hold" grpId="0" nodeType="afterEffect">
                                  <p:stCondLst>
                                    <p:cond delay="0"/>
                                  </p:stCondLst>
                                  <p:childTnLst>
                                    <p:set>
                                      <p:cBhvr>
                                        <p:cTn id="52" dur="1" fill="hold">
                                          <p:stCondLst>
                                            <p:cond delay="0"/>
                                          </p:stCondLst>
                                        </p:cTn>
                                        <p:tgtEl>
                                          <p:spTgt spid="33">
                                            <p:txEl>
                                              <p:pRg st="0" end="0"/>
                                            </p:txEl>
                                          </p:spTgt>
                                        </p:tgtEl>
                                        <p:attrNameLst>
                                          <p:attrName>style.visibility</p:attrName>
                                        </p:attrNameLst>
                                      </p:cBhvr>
                                      <p:to>
                                        <p:strVal val="visible"/>
                                      </p:to>
                                    </p:set>
                                    <p:animEffect transition="in" filter="wipe(left)">
                                      <p:cBhvr>
                                        <p:cTn id="53" dur="250"/>
                                        <p:tgtEl>
                                          <p:spTgt spid="33">
                                            <p:txEl>
                                              <p:pRg st="0" end="0"/>
                                            </p:txEl>
                                          </p:spTgt>
                                        </p:tgtEl>
                                      </p:cBhvr>
                                    </p:animEffect>
                                  </p:childTnLst>
                                </p:cTn>
                              </p:par>
                            </p:childTnLst>
                          </p:cTn>
                        </p:par>
                        <p:par>
                          <p:cTn id="54" fill="hold">
                            <p:stCondLst>
                              <p:cond delay="2400"/>
                            </p:stCondLst>
                            <p:childTnLst>
                              <p:par>
                                <p:cTn id="55" presetID="22" presetClass="entr" presetSubtype="8"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250"/>
                                        <p:tgtEl>
                                          <p:spTgt spid="19"/>
                                        </p:tgtEl>
                                      </p:cBhvr>
                                    </p:animEffect>
                                  </p:childTnLst>
                                </p:cTn>
                              </p:par>
                            </p:childTnLst>
                          </p:cTn>
                        </p:par>
                        <p:par>
                          <p:cTn id="58" fill="hold">
                            <p:stCondLst>
                              <p:cond delay="2650"/>
                            </p:stCondLst>
                            <p:childTnLst>
                              <p:par>
                                <p:cTn id="59" presetID="22" presetClass="entr" presetSubtype="8" fill="hold" grpId="0" nodeType="afterEffect">
                                  <p:stCondLst>
                                    <p:cond delay="0"/>
                                  </p:stCondLst>
                                  <p:childTnLst>
                                    <p:set>
                                      <p:cBhvr>
                                        <p:cTn id="60" dur="1" fill="hold">
                                          <p:stCondLst>
                                            <p:cond delay="0"/>
                                          </p:stCondLst>
                                        </p:cTn>
                                        <p:tgtEl>
                                          <p:spTgt spid="34">
                                            <p:txEl>
                                              <p:pRg st="0" end="0"/>
                                            </p:txEl>
                                          </p:spTgt>
                                        </p:tgtEl>
                                        <p:attrNameLst>
                                          <p:attrName>style.visibility</p:attrName>
                                        </p:attrNameLst>
                                      </p:cBhvr>
                                      <p:to>
                                        <p:strVal val="visible"/>
                                      </p:to>
                                    </p:set>
                                    <p:animEffect transition="in" filter="wipe(left)">
                                      <p:cBhvr>
                                        <p:cTn id="61" dur="250"/>
                                        <p:tgtEl>
                                          <p:spTgt spid="34">
                                            <p:txEl>
                                              <p:pRg st="0" end="0"/>
                                            </p:txEl>
                                          </p:spTgt>
                                        </p:tgtEl>
                                      </p:cBhvr>
                                    </p:animEffect>
                                  </p:childTnLst>
                                </p:cTn>
                              </p:par>
                            </p:childTnLst>
                          </p:cTn>
                        </p:par>
                        <p:par>
                          <p:cTn id="62" fill="hold">
                            <p:stCondLst>
                              <p:cond delay="2900"/>
                            </p:stCondLst>
                            <p:childTnLst>
                              <p:par>
                                <p:cTn id="63" presetID="22" presetClass="entr" presetSubtype="8" fill="hold"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left)">
                                      <p:cBhvr>
                                        <p:cTn id="65" dur="250"/>
                                        <p:tgtEl>
                                          <p:spTgt spid="22"/>
                                        </p:tgtEl>
                                      </p:cBhvr>
                                    </p:animEffect>
                                  </p:childTnLst>
                                </p:cTn>
                              </p:par>
                            </p:childTnLst>
                          </p:cTn>
                        </p:par>
                        <p:par>
                          <p:cTn id="66" fill="hold">
                            <p:stCondLst>
                              <p:cond delay="3150"/>
                            </p:stCondLst>
                            <p:childTnLst>
                              <p:par>
                                <p:cTn id="67" presetID="22" presetClass="entr" presetSubtype="8" fill="hold" grpId="0" nodeType="afterEffect">
                                  <p:stCondLst>
                                    <p:cond delay="0"/>
                                  </p:stCondLst>
                                  <p:childTnLst>
                                    <p:set>
                                      <p:cBhvr>
                                        <p:cTn id="68" dur="1" fill="hold">
                                          <p:stCondLst>
                                            <p:cond delay="0"/>
                                          </p:stCondLst>
                                        </p:cTn>
                                        <p:tgtEl>
                                          <p:spTgt spid="35">
                                            <p:txEl>
                                              <p:pRg st="0" end="0"/>
                                            </p:txEl>
                                          </p:spTgt>
                                        </p:tgtEl>
                                        <p:attrNameLst>
                                          <p:attrName>style.visibility</p:attrName>
                                        </p:attrNameLst>
                                      </p:cBhvr>
                                      <p:to>
                                        <p:strVal val="visible"/>
                                      </p:to>
                                    </p:set>
                                    <p:animEffect transition="in" filter="wipe(left)">
                                      <p:cBhvr>
                                        <p:cTn id="69" dur="250"/>
                                        <p:tgtEl>
                                          <p:spTgt spid="35">
                                            <p:txEl>
                                              <p:pRg st="0" end="0"/>
                                            </p:txEl>
                                          </p:spTgt>
                                        </p:tgtEl>
                                      </p:cBhvr>
                                    </p:animEffect>
                                  </p:childTnLst>
                                </p:cTn>
                              </p:par>
                            </p:childTnLst>
                          </p:cTn>
                        </p:par>
                        <p:par>
                          <p:cTn id="70" fill="hold">
                            <p:stCondLst>
                              <p:cond delay="3400"/>
                            </p:stCondLst>
                            <p:childTnLst>
                              <p:par>
                                <p:cTn id="71" presetID="22" presetClass="entr" presetSubtype="8"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left)">
                                      <p:cBhvr>
                                        <p:cTn id="73" dur="250"/>
                                        <p:tgtEl>
                                          <p:spTgt spid="25"/>
                                        </p:tgtEl>
                                      </p:cBhvr>
                                    </p:animEffect>
                                  </p:childTnLst>
                                </p:cTn>
                              </p:par>
                            </p:childTnLst>
                          </p:cTn>
                        </p:par>
                        <p:par>
                          <p:cTn id="74" fill="hold">
                            <p:stCondLst>
                              <p:cond delay="3650"/>
                            </p:stCondLst>
                            <p:childTnLst>
                              <p:par>
                                <p:cTn id="75" presetID="22" presetClass="entr" presetSubtype="8" fill="hold" grpId="0" nodeType="afterEffect">
                                  <p:stCondLst>
                                    <p:cond delay="0"/>
                                  </p:stCondLst>
                                  <p:childTnLst>
                                    <p:set>
                                      <p:cBhvr>
                                        <p:cTn id="76" dur="1" fill="hold">
                                          <p:stCondLst>
                                            <p:cond delay="0"/>
                                          </p:stCondLst>
                                        </p:cTn>
                                        <p:tgtEl>
                                          <p:spTgt spid="36">
                                            <p:txEl>
                                              <p:pRg st="0" end="0"/>
                                            </p:txEl>
                                          </p:spTgt>
                                        </p:tgtEl>
                                        <p:attrNameLst>
                                          <p:attrName>style.visibility</p:attrName>
                                        </p:attrNameLst>
                                      </p:cBhvr>
                                      <p:to>
                                        <p:strVal val="visible"/>
                                      </p:to>
                                    </p:set>
                                    <p:animEffect transition="in" filter="wipe(left)">
                                      <p:cBhvr>
                                        <p:cTn id="77" dur="25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build="p">
        <p:tmplLst>
          <p:tmpl lvl="1">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anim calcmode="lin" valueType="num">
                      <p:cBhvr>
                        <p:cTn dur="500" fill="hold"/>
                        <p:tgtEl>
                          <p:spTgt spid="6"/>
                        </p:tgtEl>
                        <p:attrNameLst>
                          <p:attrName>ppt_x</p:attrName>
                        </p:attrNameLst>
                      </p:cBhvr>
                      <p:tavLst>
                        <p:tav tm="0">
                          <p:val>
                            <p:strVal val="#ppt_x"/>
                          </p:val>
                        </p:tav>
                        <p:tav tm="100000">
                          <p:val>
                            <p:strVal val="#ppt_x"/>
                          </p:val>
                        </p:tav>
                      </p:tavLst>
                    </p:anim>
                    <p:anim calcmode="lin" valueType="num">
                      <p:cBhvr>
                        <p:cTn dur="500" fill="hold"/>
                        <p:tgtEl>
                          <p:spTgt spid="6"/>
                        </p:tgtEl>
                        <p:attrNameLst>
                          <p:attrName>ppt_y</p:attrName>
                        </p:attrNameLst>
                      </p:cBhvr>
                      <p:tavLst>
                        <p:tav tm="0">
                          <p:val>
                            <p:strVal val="#ppt_y+.1"/>
                          </p:val>
                        </p:tav>
                        <p:tav tm="100000">
                          <p:val>
                            <p:strVal val="#ppt_y"/>
                          </p:val>
                        </p:tav>
                      </p:tavLst>
                    </p:anim>
                  </p:childTnLst>
                </p:cTn>
              </p:par>
            </p:tnLst>
          </p:tmpl>
        </p:tmplLst>
      </p:bldP>
      <p:bldP spid="7" grpId="0" build="p">
        <p:tmplLst>
          <p:tmpl lvl="1">
            <p:tnLst>
              <p:par>
                <p:cTn presetID="42"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anim calcmode="lin" valueType="num">
                      <p:cBhvr>
                        <p:cTn dur="500" fill="hold"/>
                        <p:tgtEl>
                          <p:spTgt spid="7"/>
                        </p:tgtEl>
                        <p:attrNameLst>
                          <p:attrName>ppt_x</p:attrName>
                        </p:attrNameLst>
                      </p:cBhvr>
                      <p:tavLst>
                        <p:tav tm="0">
                          <p:val>
                            <p:strVal val="#ppt_x"/>
                          </p:val>
                        </p:tav>
                        <p:tav tm="100000">
                          <p:val>
                            <p:strVal val="#ppt_x"/>
                          </p:val>
                        </p:tav>
                      </p:tavLst>
                    </p:anim>
                    <p:anim calcmode="lin" valueType="num">
                      <p:cBhvr>
                        <p:cTn dur="500" fill="hold"/>
                        <p:tgtEl>
                          <p:spTgt spid="7"/>
                        </p:tgtEl>
                        <p:attrNameLst>
                          <p:attrName>ppt_y</p:attrName>
                        </p:attrNameLst>
                      </p:cBhvr>
                      <p:tavLst>
                        <p:tav tm="0">
                          <p:val>
                            <p:strVal val="#ppt_y+.1"/>
                          </p:val>
                        </p:tav>
                        <p:tav tm="100000">
                          <p:val>
                            <p:strVal val="#ppt_y"/>
                          </p:val>
                        </p:tav>
                      </p:tavLst>
                    </p:anim>
                  </p:childTnLst>
                </p:cTn>
              </p:par>
            </p:tnLst>
          </p:tmpl>
        </p:tmplLst>
      </p:bldP>
      <p:bldP spid="9" grpId="0"/>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250"/>
                        <p:tgtEl>
                          <p:spTgt spid="28"/>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250"/>
                        <p:tgtEl>
                          <p:spTgt spid="32"/>
                        </p:tgtEl>
                      </p:cBhvr>
                    </p:animEffect>
                  </p:childTnLst>
                </p:cTn>
              </p:par>
            </p:tnLst>
          </p:tmpl>
        </p:tmplLst>
      </p:bldP>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25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25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25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250"/>
                        <p:tgtEl>
                          <p:spTgt spid="36"/>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3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52" r:id="rId5"/>
    <p:sldLayoutId id="2147483654" r:id="rId6"/>
    <p:sldLayoutId id="2147483655" r:id="rId7"/>
    <p:sldLayoutId id="2147483653"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jpe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tiff"/><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0.tiff"/><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9.jpeg"/><Relationship Id="rId11" Type="http://schemas.openxmlformats.org/officeDocument/2006/relationships/image" Target="../media/image43.png"/><Relationship Id="rId5" Type="http://schemas.openxmlformats.org/officeDocument/2006/relationships/image" Target="../media/image38.tiff"/><Relationship Id="rId10" Type="http://schemas.microsoft.com/office/2007/relationships/hdphoto" Target="../media/hdphoto1.wdp"/><Relationship Id="rId4" Type="http://schemas.openxmlformats.org/officeDocument/2006/relationships/image" Target="../media/image37.tiff"/><Relationship Id="rId9" Type="http://schemas.openxmlformats.org/officeDocument/2006/relationships/image" Target="../media/image42.png"/><Relationship Id="rId1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9.tif"/></Relationships>
</file>

<file path=ppt/slides/_rels/slide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1.tiff"/></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3">
            <a:extLst>
              <a:ext uri="{FF2B5EF4-FFF2-40B4-BE49-F238E27FC236}">
                <a16:creationId xmlns:a16="http://schemas.microsoft.com/office/drawing/2014/main" id="{7417F543-3A65-478C-80E3-46CBB688AF3D}"/>
              </a:ext>
            </a:extLst>
          </p:cNvPr>
          <p:cNvSpPr>
            <a:spLocks noGrp="1"/>
          </p:cNvSpPr>
          <p:nvPr>
            <p:ph type="body" sz="quarter" idx="10"/>
          </p:nvPr>
        </p:nvSpPr>
        <p:spPr>
          <a:xfrm>
            <a:off x="-176155" y="1892342"/>
            <a:ext cx="7237355" cy="878840"/>
          </a:xfrm>
        </p:spPr>
        <p:txBody>
          <a:bodyPr/>
          <a:lstStyle/>
          <a:p>
            <a:pPr algn="ctr"/>
            <a:r>
              <a:rPr lang="en-US" altLang="zh-CN" sz="2300" dirty="0">
                <a:cs typeface="+mn-ea"/>
              </a:rPr>
              <a:t>Spatial-temporal Distribution and</a:t>
            </a:r>
          </a:p>
          <a:p>
            <a:pPr algn="ctr"/>
            <a:r>
              <a:rPr lang="zh-CN" altLang="en-US" sz="2300" dirty="0">
                <a:cs typeface="+mn-ea"/>
              </a:rPr>
              <a:t> </a:t>
            </a:r>
            <a:r>
              <a:rPr lang="en-US" altLang="zh-CN" sz="2300" dirty="0">
                <a:cs typeface="+mn-ea"/>
              </a:rPr>
              <a:t>Regulatory</a:t>
            </a:r>
            <a:r>
              <a:rPr lang="zh-CN" altLang="en-US" sz="2300" dirty="0">
                <a:cs typeface="+mn-ea"/>
              </a:rPr>
              <a:t> </a:t>
            </a:r>
            <a:r>
              <a:rPr lang="en-US" altLang="zh-CN" sz="2300" dirty="0">
                <a:cs typeface="+mn-ea"/>
              </a:rPr>
              <a:t>Mechanism of Novel</a:t>
            </a:r>
            <a:r>
              <a:rPr lang="zh-CN" altLang="en-US" sz="2300" dirty="0">
                <a:cs typeface="+mn-ea"/>
              </a:rPr>
              <a:t> </a:t>
            </a:r>
            <a:r>
              <a:rPr lang="en-US" altLang="zh-CN" sz="2300" dirty="0">
                <a:cs typeface="+mn-ea"/>
              </a:rPr>
              <a:t>Biomarker</a:t>
            </a:r>
          </a:p>
          <a:p>
            <a:pPr algn="ctr"/>
            <a:r>
              <a:rPr lang="zh-CN" altLang="en-US" sz="2300" dirty="0">
                <a:cs typeface="+mn-ea"/>
              </a:rPr>
              <a:t> </a:t>
            </a:r>
            <a:r>
              <a:rPr lang="en-US" altLang="zh-CN" sz="2300" dirty="0">
                <a:highlight>
                  <a:srgbClr val="FFFF00"/>
                </a:highlight>
                <a:cs typeface="+mn-ea"/>
              </a:rPr>
              <a:t>Microbial</a:t>
            </a:r>
            <a:r>
              <a:rPr lang="zh-CN" altLang="en-US" sz="2300" dirty="0">
                <a:highlight>
                  <a:srgbClr val="FFFF00"/>
                </a:highlight>
                <a:cs typeface="+mn-ea"/>
              </a:rPr>
              <a:t> </a:t>
            </a:r>
            <a:r>
              <a:rPr lang="en-US" altLang="zh-CN" sz="2300" dirty="0" err="1">
                <a:highlight>
                  <a:srgbClr val="FFFF00"/>
                </a:highlight>
                <a:cs typeface="+mn-ea"/>
              </a:rPr>
              <a:t>Pterins</a:t>
            </a:r>
            <a:r>
              <a:rPr lang="en-US" altLang="zh-CN" sz="2300" dirty="0">
                <a:cs typeface="+mn-ea"/>
              </a:rPr>
              <a:t> in Xiamen Bay</a:t>
            </a:r>
            <a:endParaRPr lang="zh-CN" altLang="en-US" sz="2300" dirty="0"/>
          </a:p>
        </p:txBody>
      </p:sp>
      <p:sp>
        <p:nvSpPr>
          <p:cNvPr id="5" name="文本占位符 4">
            <a:extLst>
              <a:ext uri="{FF2B5EF4-FFF2-40B4-BE49-F238E27FC236}">
                <a16:creationId xmlns:a16="http://schemas.microsoft.com/office/drawing/2014/main" id="{8C711102-13AA-4D7B-AF11-830DC2EFF2CF}"/>
              </a:ext>
            </a:extLst>
          </p:cNvPr>
          <p:cNvSpPr>
            <a:spLocks noGrp="1"/>
          </p:cNvSpPr>
          <p:nvPr>
            <p:ph type="body" sz="quarter" idx="17"/>
          </p:nvPr>
        </p:nvSpPr>
        <p:spPr>
          <a:xfrm>
            <a:off x="1373669" y="3912752"/>
            <a:ext cx="4137706" cy="348133"/>
          </a:xfrm>
        </p:spPr>
        <p:txBody>
          <a:bodyPr/>
          <a:lstStyle/>
          <a:p>
            <a:r>
              <a:rPr lang="en-US" altLang="zh-CN" dirty="0">
                <a:solidFill>
                  <a:srgbClr val="011893"/>
                </a:solidFill>
                <a:latin typeface="Arial"/>
                <a:cs typeface="+mn-ea"/>
              </a:rPr>
              <a:t>Kang</a:t>
            </a:r>
            <a:r>
              <a:rPr lang="zh-CN" altLang="en-US" dirty="0">
                <a:solidFill>
                  <a:srgbClr val="011893"/>
                </a:solidFill>
                <a:latin typeface="Arial"/>
                <a:cs typeface="+mn-ea"/>
              </a:rPr>
              <a:t> </a:t>
            </a:r>
            <a:r>
              <a:rPr lang="en-US" altLang="zh-CN" dirty="0">
                <a:solidFill>
                  <a:srgbClr val="011893"/>
                </a:solidFill>
                <a:latin typeface="Arial"/>
                <a:cs typeface="+mn-ea"/>
              </a:rPr>
              <a:t>Mei</a:t>
            </a:r>
            <a:r>
              <a:rPr lang="zh-CN" altLang="en-US" dirty="0">
                <a:solidFill>
                  <a:srgbClr val="011893"/>
                </a:solidFill>
                <a:latin typeface="Arial"/>
                <a:cs typeface="+mn-ea"/>
              </a:rPr>
              <a:t> </a:t>
            </a:r>
            <a:r>
              <a:rPr lang="en-US" altLang="zh-CN" dirty="0">
                <a:solidFill>
                  <a:srgbClr val="011893"/>
                </a:solidFill>
                <a:latin typeface="Arial"/>
                <a:cs typeface="+mn-ea"/>
              </a:rPr>
              <a:t>(</a:t>
            </a:r>
            <a:r>
              <a:rPr lang="ja-JP" altLang="en-US">
                <a:solidFill>
                  <a:srgbClr val="011893"/>
                </a:solidFill>
                <a:latin typeface="Arial"/>
                <a:cs typeface="+mn-ea"/>
              </a:rPr>
              <a:t>梅</a:t>
            </a:r>
            <a:r>
              <a:rPr lang="zh-CN" altLang="en-US" dirty="0">
                <a:solidFill>
                  <a:srgbClr val="011893"/>
                </a:solidFill>
                <a:latin typeface="Arial"/>
                <a:cs typeface="+mn-ea"/>
              </a:rPr>
              <a:t> </a:t>
            </a:r>
            <a:r>
              <a:rPr lang="ja-JP" altLang="en-US">
                <a:solidFill>
                  <a:srgbClr val="011893"/>
                </a:solidFill>
                <a:latin typeface="Arial"/>
                <a:cs typeface="+mn-ea"/>
              </a:rPr>
              <a:t>康</a:t>
            </a:r>
            <a:r>
              <a:rPr lang="en-US" altLang="zh-CN" dirty="0">
                <a:solidFill>
                  <a:srgbClr val="011893"/>
                </a:solidFill>
                <a:latin typeface="Arial"/>
                <a:cs typeface="+mn-ea"/>
              </a:rPr>
              <a:t>), Deli Wang</a:t>
            </a:r>
            <a:r>
              <a:rPr lang="zh-CN" altLang="en-US" dirty="0">
                <a:solidFill>
                  <a:srgbClr val="011893"/>
                </a:solidFill>
                <a:latin typeface="Arial"/>
                <a:cs typeface="+mn-ea"/>
              </a:rPr>
              <a:t> </a:t>
            </a:r>
            <a:r>
              <a:rPr lang="en-US" altLang="zh-CN" dirty="0">
                <a:solidFill>
                  <a:srgbClr val="011893"/>
                </a:solidFill>
                <a:latin typeface="Arial"/>
                <a:cs typeface="+mn-ea"/>
              </a:rPr>
              <a:t>(</a:t>
            </a:r>
            <a:r>
              <a:rPr lang="ja-JP" altLang="en-US">
                <a:solidFill>
                  <a:srgbClr val="011893"/>
                </a:solidFill>
                <a:latin typeface="Arial"/>
                <a:cs typeface="+mn-ea"/>
              </a:rPr>
              <a:t>王德利</a:t>
            </a:r>
            <a:r>
              <a:rPr lang="en-US" altLang="zh-CN" dirty="0">
                <a:solidFill>
                  <a:srgbClr val="011893"/>
                </a:solidFill>
                <a:latin typeface="Arial"/>
                <a:cs typeface="+mn-ea"/>
              </a:rPr>
              <a:t>) </a:t>
            </a:r>
            <a:r>
              <a:rPr lang="en-US" altLang="zh-CN" sz="2000" dirty="0">
                <a:solidFill>
                  <a:srgbClr val="011893"/>
                </a:solidFill>
                <a:latin typeface="Arial"/>
                <a:cs typeface="+mn-ea"/>
              </a:rPr>
              <a:t>*</a:t>
            </a:r>
            <a:endParaRPr lang="zh-CN" altLang="en-US" dirty="0">
              <a:solidFill>
                <a:srgbClr val="011893"/>
              </a:solidFill>
              <a:latin typeface="Arial"/>
              <a:cs typeface="+mn-ea"/>
            </a:endParaRPr>
          </a:p>
          <a:p>
            <a:endParaRPr lang="zh-CN" altLang="en-US" dirty="0">
              <a:solidFill>
                <a:srgbClr val="011893"/>
              </a:solidFill>
            </a:endParaRPr>
          </a:p>
          <a:p>
            <a:endParaRPr lang="zh-CN" altLang="en-US" dirty="0">
              <a:solidFill>
                <a:srgbClr val="011893"/>
              </a:solidFill>
            </a:endParaRPr>
          </a:p>
        </p:txBody>
      </p:sp>
      <p:sp>
        <p:nvSpPr>
          <p:cNvPr id="6" name="文本占位符 5">
            <a:extLst>
              <a:ext uri="{FF2B5EF4-FFF2-40B4-BE49-F238E27FC236}">
                <a16:creationId xmlns:a16="http://schemas.microsoft.com/office/drawing/2014/main" id="{5166360E-6B04-407E-8363-4BB0E7FEDC02}"/>
              </a:ext>
            </a:extLst>
          </p:cNvPr>
          <p:cNvSpPr>
            <a:spLocks noGrp="1"/>
          </p:cNvSpPr>
          <p:nvPr>
            <p:ph type="body" sz="quarter" idx="18"/>
          </p:nvPr>
        </p:nvSpPr>
        <p:spPr>
          <a:xfrm>
            <a:off x="1686897" y="4837441"/>
            <a:ext cx="3334058" cy="348133"/>
          </a:xfrm>
        </p:spPr>
        <p:txBody>
          <a:bodyPr/>
          <a:lstStyle/>
          <a:p>
            <a:r>
              <a:rPr lang="en-US" altLang="zh-CN" dirty="0"/>
              <a:t>meikang168@xmu.edu.cn</a:t>
            </a:r>
            <a:endParaRPr lang="zh-CN" altLang="zh-CN" dirty="0"/>
          </a:p>
          <a:p>
            <a:endParaRPr lang="zh-CN" altLang="en-US" dirty="0"/>
          </a:p>
        </p:txBody>
      </p:sp>
      <p:sp>
        <p:nvSpPr>
          <p:cNvPr id="7" name="文本占位符 6">
            <a:extLst>
              <a:ext uri="{FF2B5EF4-FFF2-40B4-BE49-F238E27FC236}">
                <a16:creationId xmlns:a16="http://schemas.microsoft.com/office/drawing/2014/main" id="{D71FF38A-3907-4FF6-A0CB-7D344F1F90E6}"/>
              </a:ext>
            </a:extLst>
          </p:cNvPr>
          <p:cNvSpPr>
            <a:spLocks noGrp="1"/>
          </p:cNvSpPr>
          <p:nvPr>
            <p:ph type="body" sz="quarter" idx="19"/>
          </p:nvPr>
        </p:nvSpPr>
        <p:spPr>
          <a:xfrm>
            <a:off x="4419055" y="6104932"/>
            <a:ext cx="1804791" cy="348133"/>
          </a:xfrm>
        </p:spPr>
        <p:txBody>
          <a:bodyPr/>
          <a:lstStyle/>
          <a:p>
            <a:pPr algn="ctr"/>
            <a:r>
              <a:rPr lang="en-US" altLang="zh-CN" b="1" dirty="0">
                <a:latin typeface="Times New Roman" panose="02020603050405020304" pitchFamily="18" charset="0"/>
                <a:cs typeface="Times New Roman" panose="02020603050405020304" pitchFamily="18" charset="0"/>
              </a:rPr>
              <a:t>  October</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2023</a:t>
            </a:r>
            <a:endParaRPr lang="en-US" altLang="zh-CN" b="1" dirty="0">
              <a:solidFill>
                <a:schemeClr val="bg2">
                  <a:lumMod val="50000"/>
                </a:schemeClr>
              </a:solidFill>
              <a:latin typeface="Times New Roman" panose="02020603050405020304" pitchFamily="18" charset="0"/>
              <a:cs typeface="Times New Roman" panose="02020603050405020304" pitchFamily="18" charset="0"/>
            </a:endParaRPr>
          </a:p>
          <a:p>
            <a:pPr algn="ctr"/>
            <a:r>
              <a:rPr lang="zh-CN" altLang="en-US" b="1" dirty="0">
                <a:solidFill>
                  <a:schemeClr val="bg2">
                    <a:lumMod val="50000"/>
                  </a:schemeClr>
                </a:solidFill>
                <a:latin typeface="Times New Roman" panose="02020603050405020304" pitchFamily="18" charset="0"/>
                <a:cs typeface="Times New Roman" panose="02020603050405020304" pitchFamily="18" charset="0"/>
              </a:rPr>
              <a:t> </a:t>
            </a:r>
            <a:r>
              <a:rPr lang="en-US" altLang="zh-CN" b="1" dirty="0">
                <a:solidFill>
                  <a:schemeClr val="bg2">
                    <a:lumMod val="50000"/>
                  </a:schemeClr>
                </a:solidFill>
                <a:latin typeface="Times New Roman" panose="02020603050405020304" pitchFamily="18" charset="0"/>
                <a:cs typeface="Times New Roman" panose="02020603050405020304" pitchFamily="18" charset="0"/>
              </a:rPr>
              <a:t>—</a:t>
            </a:r>
            <a:r>
              <a:rPr lang="zh-CN" altLang="en-US" b="1" dirty="0">
                <a:solidFill>
                  <a:schemeClr val="bg2">
                    <a:lumMod val="50000"/>
                  </a:schemeClr>
                </a:solidFill>
                <a:latin typeface="Times New Roman" panose="02020603050405020304" pitchFamily="18" charset="0"/>
                <a:cs typeface="Times New Roman" panose="02020603050405020304" pitchFamily="18" charset="0"/>
              </a:rPr>
              <a:t> </a:t>
            </a:r>
            <a:r>
              <a:rPr lang="en-US" altLang="zh-CN" b="1" dirty="0">
                <a:solidFill>
                  <a:schemeClr val="bg2">
                    <a:lumMod val="50000"/>
                  </a:schemeClr>
                </a:solidFill>
                <a:latin typeface="Times New Roman" panose="02020603050405020304" pitchFamily="18" charset="0"/>
                <a:cs typeface="Times New Roman" panose="02020603050405020304" pitchFamily="18" charset="0"/>
              </a:rPr>
              <a:t>Hongkong —</a:t>
            </a:r>
            <a:endParaRPr lang="en-US" altLang="zh-C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48CDA3-3DF0-AA45-936B-C6EE4B8257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26" y="5653427"/>
            <a:ext cx="2997624" cy="1169370"/>
          </a:xfrm>
          <a:prstGeom prst="rect">
            <a:avLst/>
          </a:prstGeom>
        </p:spPr>
      </p:pic>
      <p:sp>
        <p:nvSpPr>
          <p:cNvPr id="16" name="文本占位符 15">
            <a:extLst>
              <a:ext uri="{FF2B5EF4-FFF2-40B4-BE49-F238E27FC236}">
                <a16:creationId xmlns:a16="http://schemas.microsoft.com/office/drawing/2014/main" id="{DBFB91F5-07A0-4AB8-B668-89C269D648E7}"/>
              </a:ext>
            </a:extLst>
          </p:cNvPr>
          <p:cNvSpPr>
            <a:spLocks noGrp="1"/>
          </p:cNvSpPr>
          <p:nvPr>
            <p:ph type="body" sz="quarter" idx="12"/>
          </p:nvPr>
        </p:nvSpPr>
        <p:spPr>
          <a:xfrm>
            <a:off x="1104587" y="5643267"/>
            <a:ext cx="2174240" cy="461665"/>
          </a:xfrm>
        </p:spPr>
        <p:txBody>
          <a:bodyPr/>
          <a:lstStyle/>
          <a:p>
            <a:pPr algn="ctr"/>
            <a:r>
              <a:rPr lang="en-US" altLang="zh-CN" sz="2400" b="1" dirty="0">
                <a:solidFill>
                  <a:srgbClr val="0432FF"/>
                </a:solidFill>
                <a:latin typeface="Times New Roman" panose="02020603050405020304" pitchFamily="18" charset="0"/>
                <a:ea typeface="Kai" pitchFamily="2" charset="-122"/>
                <a:cs typeface="Times New Roman" panose="02020603050405020304" pitchFamily="18" charset="0"/>
              </a:rPr>
              <a:t>The</a:t>
            </a:r>
            <a:r>
              <a:rPr lang="zh-CN" altLang="en-US" sz="2400" b="1" dirty="0">
                <a:solidFill>
                  <a:srgbClr val="0432FF"/>
                </a:solidFill>
                <a:latin typeface="Times New Roman" panose="02020603050405020304" pitchFamily="18" charset="0"/>
                <a:ea typeface="Kai" pitchFamily="2" charset="-122"/>
                <a:cs typeface="Times New Roman" panose="02020603050405020304" pitchFamily="18" charset="0"/>
              </a:rPr>
              <a:t> </a:t>
            </a:r>
            <a:r>
              <a:rPr lang="en-US" altLang="zh-CN" sz="2400" b="1" dirty="0">
                <a:solidFill>
                  <a:srgbClr val="0432FF"/>
                </a:solidFill>
                <a:latin typeface="Times New Roman" panose="02020603050405020304" pitchFamily="18" charset="0"/>
                <a:ea typeface="Kai" pitchFamily="2" charset="-122"/>
                <a:cs typeface="Times New Roman" panose="02020603050405020304" pitchFamily="18" charset="0"/>
              </a:rPr>
              <a:t>15</a:t>
            </a:r>
            <a:r>
              <a:rPr lang="en-US" altLang="zh-CN" sz="2400" b="1" baseline="30000" dirty="0">
                <a:solidFill>
                  <a:srgbClr val="0432FF"/>
                </a:solidFill>
                <a:latin typeface="Times New Roman" panose="02020603050405020304" pitchFamily="18" charset="0"/>
                <a:ea typeface="Kai" pitchFamily="2" charset="-122"/>
                <a:cs typeface="Times New Roman" panose="02020603050405020304" pitchFamily="18" charset="0"/>
              </a:rPr>
              <a:t>th</a:t>
            </a:r>
            <a:endParaRPr lang="en-US" altLang="zh-CN" sz="2400" b="1" dirty="0">
              <a:solidFill>
                <a:srgbClr val="0432FF"/>
              </a:solidFill>
              <a:latin typeface="Times New Roman" panose="02020603050405020304" pitchFamily="18" charset="0"/>
              <a:ea typeface="Kai" pitchFamily="2" charset="-122"/>
              <a:cs typeface="Times New Roman" panose="02020603050405020304" pitchFamily="18" charset="0"/>
            </a:endParaRPr>
          </a:p>
        </p:txBody>
      </p:sp>
    </p:spTree>
    <p:extLst>
      <p:ext uri="{BB962C8B-B14F-4D97-AF65-F5344CB8AC3E}">
        <p14:creationId xmlns:p14="http://schemas.microsoft.com/office/powerpoint/2010/main" val="3955954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5">
            <a:extLst>
              <a:ext uri="{FF2B5EF4-FFF2-40B4-BE49-F238E27FC236}">
                <a16:creationId xmlns:a16="http://schemas.microsoft.com/office/drawing/2014/main" id="{01745F57-9334-3F4F-85F3-A51EF127D15B}"/>
              </a:ext>
            </a:extLst>
          </p:cNvPr>
          <p:cNvSpPr/>
          <p:nvPr/>
        </p:nvSpPr>
        <p:spPr>
          <a:xfrm>
            <a:off x="295695" y="178471"/>
            <a:ext cx="5800305"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en-US" altLang="zh-CN" b="1" dirty="0">
                <a:solidFill>
                  <a:srgbClr val="011893"/>
                </a:solidFill>
                <a:latin typeface="Microsoft YaHei" panose="020B0503020204020204" pitchFamily="34" charset="-122"/>
                <a:ea typeface="Microsoft YaHei" panose="020B0503020204020204" pitchFamily="34" charset="-122"/>
              </a:rPr>
              <a:t>Determination</a:t>
            </a:r>
            <a:r>
              <a:rPr kumimoji="1" lang="zh-CN" altLang="en-US" b="1" dirty="0">
                <a:solidFill>
                  <a:srgbClr val="011893"/>
                </a:solidFill>
                <a:latin typeface="Microsoft YaHei" panose="020B0503020204020204" pitchFamily="34" charset="-122"/>
                <a:ea typeface="Microsoft YaHei" panose="020B0503020204020204" pitchFamily="34" charset="-122"/>
              </a:rPr>
              <a:t> </a:t>
            </a:r>
            <a:r>
              <a:rPr kumimoji="1" lang="en-US" altLang="zh-CN" b="1" dirty="0">
                <a:solidFill>
                  <a:srgbClr val="011893"/>
                </a:solidFill>
                <a:latin typeface="Microsoft YaHei" panose="020B0503020204020204" pitchFamily="34" charset="-122"/>
                <a:ea typeface="Microsoft YaHei" panose="020B0503020204020204" pitchFamily="34" charset="-122"/>
              </a:rPr>
              <a:t>of</a:t>
            </a:r>
            <a:r>
              <a:rPr kumimoji="1" lang="zh-CN" altLang="en-US" b="1" dirty="0">
                <a:solidFill>
                  <a:srgbClr val="011893"/>
                </a:solidFill>
                <a:latin typeface="Microsoft YaHei" panose="020B0503020204020204" pitchFamily="34" charset="-122"/>
                <a:ea typeface="Microsoft YaHei" panose="020B0503020204020204" pitchFamily="34" charset="-122"/>
              </a:rPr>
              <a:t> </a:t>
            </a:r>
            <a:r>
              <a:rPr kumimoji="1" lang="en-US" altLang="zh-CN" b="1" dirty="0">
                <a:solidFill>
                  <a:srgbClr val="011893"/>
                </a:solidFill>
                <a:latin typeface="Microsoft YaHei" panose="020B0503020204020204" pitchFamily="34" charset="-122"/>
                <a:ea typeface="Microsoft YaHei" panose="020B0503020204020204" pitchFamily="34" charset="-122"/>
              </a:rPr>
              <a:t>several</a:t>
            </a:r>
            <a:r>
              <a:rPr kumimoji="1" lang="zh-CN" altLang="en-US" b="1" dirty="0">
                <a:solidFill>
                  <a:srgbClr val="011893"/>
                </a:solidFill>
                <a:latin typeface="Microsoft YaHei" panose="020B0503020204020204" pitchFamily="34" charset="-122"/>
                <a:ea typeface="Microsoft YaHei" panose="020B0503020204020204" pitchFamily="34" charset="-122"/>
              </a:rPr>
              <a:t> </a:t>
            </a:r>
            <a:r>
              <a:rPr kumimoji="1" lang="en-US" altLang="zh-CN" b="1" dirty="0" err="1">
                <a:solidFill>
                  <a:srgbClr val="011893"/>
                </a:solidFill>
                <a:latin typeface="Microsoft YaHei" panose="020B0503020204020204" pitchFamily="34" charset="-122"/>
                <a:ea typeface="Microsoft YaHei" panose="020B0503020204020204" pitchFamily="34" charset="-122"/>
              </a:rPr>
              <a:t>pterins</a:t>
            </a:r>
            <a:r>
              <a:rPr kumimoji="1" lang="zh-CN" altLang="en-US" b="1" dirty="0">
                <a:solidFill>
                  <a:srgbClr val="011893"/>
                </a:solidFill>
                <a:latin typeface="Microsoft YaHei" panose="020B0503020204020204" pitchFamily="34" charset="-122"/>
                <a:ea typeface="Microsoft YaHei" panose="020B0503020204020204" pitchFamily="34" charset="-122"/>
              </a:rPr>
              <a:t> </a:t>
            </a:r>
            <a:r>
              <a:rPr kumimoji="1" lang="en-US" altLang="zh-CN" b="1" dirty="0">
                <a:solidFill>
                  <a:srgbClr val="011893"/>
                </a:solidFill>
                <a:latin typeface="Microsoft YaHei" panose="020B0503020204020204" pitchFamily="34" charset="-122"/>
                <a:ea typeface="Microsoft YaHei" panose="020B0503020204020204" pitchFamily="34" charset="-122"/>
              </a:rPr>
              <a:t>via</a:t>
            </a:r>
            <a:r>
              <a:rPr kumimoji="1" lang="zh-CN" altLang="en-US" b="1" dirty="0">
                <a:solidFill>
                  <a:srgbClr val="011893"/>
                </a:solidFill>
                <a:latin typeface="Microsoft YaHei" panose="020B0503020204020204" pitchFamily="34" charset="-122"/>
                <a:ea typeface="Microsoft YaHei" panose="020B0503020204020204" pitchFamily="34" charset="-122"/>
              </a:rPr>
              <a:t> </a:t>
            </a:r>
            <a:r>
              <a:rPr kumimoji="1" lang="en-US" altLang="zh-CN" b="1" dirty="0">
                <a:solidFill>
                  <a:srgbClr val="011893"/>
                </a:solidFill>
                <a:latin typeface="Microsoft YaHei" panose="020B0503020204020204" pitchFamily="34" charset="-122"/>
                <a:ea typeface="Microsoft YaHei" panose="020B0503020204020204" pitchFamily="34" charset="-122"/>
              </a:rPr>
              <a:t>HPLC-FLD</a:t>
            </a:r>
            <a:endParaRPr kumimoji="1" lang="zh-CN" altLang="en-US" b="1" dirty="0">
              <a:solidFill>
                <a:srgbClr val="011893"/>
              </a:solidFill>
              <a:latin typeface="Microsoft YaHei" panose="020B0503020204020204" pitchFamily="34" charset="-122"/>
              <a:ea typeface="Microsoft YaHei" panose="020B0503020204020204" pitchFamily="34" charset="-122"/>
            </a:endParaRPr>
          </a:p>
        </p:txBody>
      </p:sp>
      <p:sp>
        <p:nvSpPr>
          <p:cNvPr id="4" name="Slide Number Placeholder 2">
            <a:extLst>
              <a:ext uri="{FF2B5EF4-FFF2-40B4-BE49-F238E27FC236}">
                <a16:creationId xmlns:a16="http://schemas.microsoft.com/office/drawing/2014/main" id="{0C654A48-F6D6-1146-A9F7-78E4E0BD5CB7}"/>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10</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sp>
        <p:nvSpPr>
          <p:cNvPr id="5" name="文本框 17">
            <a:extLst>
              <a:ext uri="{FF2B5EF4-FFF2-40B4-BE49-F238E27FC236}">
                <a16:creationId xmlns:a16="http://schemas.microsoft.com/office/drawing/2014/main" id="{9330F6FA-7E1F-724B-8715-01F94C494FAF}"/>
              </a:ext>
            </a:extLst>
          </p:cNvPr>
          <p:cNvSpPr txBox="1"/>
          <p:nvPr/>
        </p:nvSpPr>
        <p:spPr>
          <a:xfrm>
            <a:off x="647444" y="962660"/>
            <a:ext cx="3854032"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Peaks</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of</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standard</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and</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real</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sample</a:t>
            </a:r>
            <a:endParaRPr lang="zh-CN" altLang="en-US" b="1" dirty="0">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69A91A0C-2F59-6743-952C-69AB44ABC072}"/>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5647630" y="1789629"/>
            <a:ext cx="5923930" cy="4497070"/>
          </a:xfrm>
          <a:prstGeom prst="rect">
            <a:avLst/>
          </a:prstGeom>
          <a:ln>
            <a:noFill/>
          </a:ln>
          <a:extLst>
            <a:ext uri="{53640926-AAD7-44D8-BBD7-CCE9431645EC}">
              <a14:shadowObscured xmlns:a14="http://schemas.microsoft.com/office/drawing/2010/main"/>
            </a:ext>
          </a:extLst>
        </p:spPr>
      </p:pic>
      <p:sp>
        <p:nvSpPr>
          <p:cNvPr id="8" name="文本框 17">
            <a:extLst>
              <a:ext uri="{FF2B5EF4-FFF2-40B4-BE49-F238E27FC236}">
                <a16:creationId xmlns:a16="http://schemas.microsoft.com/office/drawing/2014/main" id="{16E89798-E2F4-2549-A7A9-717894850FE5}"/>
              </a:ext>
            </a:extLst>
          </p:cNvPr>
          <p:cNvSpPr txBox="1"/>
          <p:nvPr/>
        </p:nvSpPr>
        <p:spPr>
          <a:xfrm>
            <a:off x="5794130" y="962660"/>
            <a:ext cx="4141177"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ea typeface="+mn-ea"/>
                <a:cs typeface="Times New Roman" panose="02020603050405020304" pitchFamily="18" charset="0"/>
              </a:rPr>
              <a:t>Work</a:t>
            </a:r>
            <a:r>
              <a:rPr lang="en-US" altLang="zh-CN" b="1" dirty="0">
                <a:latin typeface="Times New Roman" panose="02020603050405020304" pitchFamily="18" charset="0"/>
                <a:ea typeface="+mn-ea"/>
                <a:cs typeface="Times New Roman" panose="02020603050405020304" pitchFamily="18" charset="0"/>
              </a:rPr>
              <a:t>ing</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Curves of standards</a:t>
            </a:r>
            <a:endParaRPr lang="zh-CN" altLang="en-US" b="1" dirty="0">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326930C-5731-FD48-8E9B-69A7BE95569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47444" y="1558089"/>
            <a:ext cx="4592955" cy="4959350"/>
          </a:xfrm>
          <a:prstGeom prst="rect">
            <a:avLst/>
          </a:prstGeom>
        </p:spPr>
      </p:pic>
      <p:sp>
        <p:nvSpPr>
          <p:cNvPr id="11" name="Rectangle 10">
            <a:extLst>
              <a:ext uri="{FF2B5EF4-FFF2-40B4-BE49-F238E27FC236}">
                <a16:creationId xmlns:a16="http://schemas.microsoft.com/office/drawing/2014/main" id="{EDEA6C6A-8573-0442-97D6-ACB98F5629FD}"/>
              </a:ext>
            </a:extLst>
          </p:cNvPr>
          <p:cNvSpPr/>
          <p:nvPr/>
        </p:nvSpPr>
        <p:spPr>
          <a:xfrm>
            <a:off x="6814737" y="1880418"/>
            <a:ext cx="532518" cy="307777"/>
          </a:xfrm>
          <a:prstGeom prst="rect">
            <a:avLst/>
          </a:prstGeom>
        </p:spPr>
        <p:txBody>
          <a:bodyPr wrap="none">
            <a:spAutoFit/>
          </a:bodyPr>
          <a:lstStyle/>
          <a:p>
            <a:r>
              <a:rPr lang="en-US" altLang="zh-CN" sz="1400" dirty="0">
                <a:solidFill>
                  <a:srgbClr val="FF2F92"/>
                </a:solidFill>
                <a:latin typeface="Times New Roman" panose="02020603050405020304" pitchFamily="18" charset="0"/>
                <a:ea typeface="SimSun" panose="02010600030101010101" pitchFamily="2" charset="-122"/>
                <a:cs typeface="Times New Roman" panose="02020603050405020304" pitchFamily="18" charset="0"/>
              </a:rPr>
              <a:t>(NP)</a:t>
            </a:r>
            <a:endParaRPr lang="en-US" sz="1400" dirty="0">
              <a:solidFill>
                <a:srgbClr val="FF2F92"/>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 name="Rectangle 11">
            <a:extLst>
              <a:ext uri="{FF2B5EF4-FFF2-40B4-BE49-F238E27FC236}">
                <a16:creationId xmlns:a16="http://schemas.microsoft.com/office/drawing/2014/main" id="{7B46BA5E-CC40-424A-85B9-DEB78A81A5DB}"/>
              </a:ext>
            </a:extLst>
          </p:cNvPr>
          <p:cNvSpPr/>
          <p:nvPr/>
        </p:nvSpPr>
        <p:spPr>
          <a:xfrm>
            <a:off x="10144160" y="1881236"/>
            <a:ext cx="662361" cy="307777"/>
          </a:xfrm>
          <a:prstGeom prst="rect">
            <a:avLst/>
          </a:prstGeom>
        </p:spPr>
        <p:txBody>
          <a:bodyPr wrap="none">
            <a:spAutoFit/>
          </a:bodyPr>
          <a:lstStyle/>
          <a:p>
            <a:r>
              <a:rPr lang="en-US" altLang="zh-CN" sz="1400" dirty="0">
                <a:solidFill>
                  <a:srgbClr val="FF2F92"/>
                </a:solidFill>
                <a:latin typeface="Times New Roman" panose="02020603050405020304" pitchFamily="18" charset="0"/>
                <a:ea typeface="SimSun" panose="02010600030101010101" pitchFamily="2" charset="-122"/>
                <a:cs typeface="Times New Roman" panose="02020603050405020304" pitchFamily="18" charset="0"/>
              </a:rPr>
              <a:t>(DNP)</a:t>
            </a:r>
            <a:endParaRPr lang="en-US" sz="1400" dirty="0">
              <a:solidFill>
                <a:srgbClr val="FF2F92"/>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Rectangle 12">
            <a:extLst>
              <a:ext uri="{FF2B5EF4-FFF2-40B4-BE49-F238E27FC236}">
                <a16:creationId xmlns:a16="http://schemas.microsoft.com/office/drawing/2014/main" id="{2648B167-1EBA-5B43-9268-D081D8679E68}"/>
              </a:ext>
            </a:extLst>
          </p:cNvPr>
          <p:cNvSpPr/>
          <p:nvPr/>
        </p:nvSpPr>
        <p:spPr>
          <a:xfrm>
            <a:off x="6732148" y="4185770"/>
            <a:ext cx="522900" cy="307777"/>
          </a:xfrm>
          <a:prstGeom prst="rect">
            <a:avLst/>
          </a:prstGeom>
        </p:spPr>
        <p:txBody>
          <a:bodyPr wrap="none">
            <a:spAutoFit/>
          </a:bodyPr>
          <a:lstStyle/>
          <a:p>
            <a:r>
              <a:rPr lang="en-US" altLang="zh-CN" sz="1400" dirty="0">
                <a:solidFill>
                  <a:srgbClr val="FF2F92"/>
                </a:solidFill>
                <a:latin typeface="Times New Roman" panose="02020603050405020304" pitchFamily="18" charset="0"/>
                <a:ea typeface="SimSun" panose="02010600030101010101" pitchFamily="2" charset="-122"/>
                <a:cs typeface="Times New Roman" panose="02020603050405020304" pitchFamily="18" charset="0"/>
              </a:rPr>
              <a:t>(BP)</a:t>
            </a:r>
            <a:endParaRPr lang="en-US" sz="1400" dirty="0">
              <a:solidFill>
                <a:srgbClr val="FF2F92"/>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a:extLst>
              <a:ext uri="{FF2B5EF4-FFF2-40B4-BE49-F238E27FC236}">
                <a16:creationId xmlns:a16="http://schemas.microsoft.com/office/drawing/2014/main" id="{92A052C3-FBFF-5346-9BDE-D23E63026A6D}"/>
              </a:ext>
            </a:extLst>
          </p:cNvPr>
          <p:cNvSpPr/>
          <p:nvPr/>
        </p:nvSpPr>
        <p:spPr>
          <a:xfrm>
            <a:off x="10031345" y="4185769"/>
            <a:ext cx="461986" cy="307777"/>
          </a:xfrm>
          <a:prstGeom prst="rect">
            <a:avLst/>
          </a:prstGeom>
        </p:spPr>
        <p:txBody>
          <a:bodyPr wrap="none">
            <a:spAutoFit/>
          </a:bodyPr>
          <a:lstStyle/>
          <a:p>
            <a:r>
              <a:rPr lang="en-US" altLang="zh-CN" sz="1400" dirty="0">
                <a:solidFill>
                  <a:srgbClr val="FF2F92"/>
                </a:solidFill>
                <a:latin typeface="Times New Roman" panose="02020603050405020304" pitchFamily="18" charset="0"/>
                <a:ea typeface="SimSun" panose="02010600030101010101" pitchFamily="2" charset="-122"/>
                <a:cs typeface="Times New Roman" panose="02020603050405020304" pitchFamily="18" charset="0"/>
              </a:rPr>
              <a:t>(IP)</a:t>
            </a:r>
            <a:endParaRPr lang="en-US" sz="1400" dirty="0">
              <a:solidFill>
                <a:srgbClr val="FF2F92"/>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Slide Number Placeholder 2">
            <a:extLst>
              <a:ext uri="{FF2B5EF4-FFF2-40B4-BE49-F238E27FC236}">
                <a16:creationId xmlns:a16="http://schemas.microsoft.com/office/drawing/2014/main" id="{4A10E694-F527-7040-B278-E823A0646F15}"/>
              </a:ext>
            </a:extLst>
          </p:cNvPr>
          <p:cNvSpPr txBox="1">
            <a:spLocks/>
          </p:cNvSpPr>
          <p:nvPr/>
        </p:nvSpPr>
        <p:spPr>
          <a:xfrm>
            <a:off x="11646052" y="229347"/>
            <a:ext cx="509108"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lgn="ctr"/>
              <a:t>10</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4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5">
            <a:extLst>
              <a:ext uri="{FF2B5EF4-FFF2-40B4-BE49-F238E27FC236}">
                <a16:creationId xmlns:a16="http://schemas.microsoft.com/office/drawing/2014/main" id="{01745F57-9334-3F4F-85F3-A51EF127D15B}"/>
              </a:ext>
            </a:extLst>
          </p:cNvPr>
          <p:cNvSpPr/>
          <p:nvPr/>
        </p:nvSpPr>
        <p:spPr>
          <a:xfrm>
            <a:off x="1454743" y="182383"/>
            <a:ext cx="4724263"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011893"/>
                </a:solidFill>
                <a:latin typeface="Microsoft YaHei" panose="020B0503020204020204" pitchFamily="34" charset="-122"/>
                <a:ea typeface="Microsoft YaHei" panose="020B0503020204020204" pitchFamily="34" charset="-122"/>
              </a:rPr>
              <a:t>Applied to the marine environment</a:t>
            </a:r>
          </a:p>
        </p:txBody>
      </p:sp>
      <p:sp>
        <p:nvSpPr>
          <p:cNvPr id="4" name="Slide Number Placeholder 2">
            <a:extLst>
              <a:ext uri="{FF2B5EF4-FFF2-40B4-BE49-F238E27FC236}">
                <a16:creationId xmlns:a16="http://schemas.microsoft.com/office/drawing/2014/main" id="{0C654A48-F6D6-1146-A9F7-78E4E0BD5CB7}"/>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11</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4258325A-FE05-CF4F-8456-FDAF83BB3C59}"/>
              </a:ext>
            </a:extLst>
          </p:cNvPr>
          <p:cNvGraphicFramePr>
            <a:graphicFrameLocks noGrp="1"/>
          </p:cNvGraphicFramePr>
          <p:nvPr>
            <p:extLst/>
          </p:nvPr>
        </p:nvGraphicFramePr>
        <p:xfrm>
          <a:off x="1046480" y="1638761"/>
          <a:ext cx="9942539" cy="3231807"/>
        </p:xfrm>
        <a:graphic>
          <a:graphicData uri="http://schemas.openxmlformats.org/drawingml/2006/table">
            <a:tbl>
              <a:tblPr firstRow="1" firstCol="1" bandRow="1">
                <a:tableStyleId>{FABFCF23-3B69-468F-B69F-88F6DE6A72F2}</a:tableStyleId>
              </a:tblPr>
              <a:tblGrid>
                <a:gridCol w="2255520">
                  <a:extLst>
                    <a:ext uri="{9D8B030D-6E8A-4147-A177-3AD203B41FA5}">
                      <a16:colId xmlns:a16="http://schemas.microsoft.com/office/drawing/2014/main" val="3451849516"/>
                    </a:ext>
                  </a:extLst>
                </a:gridCol>
                <a:gridCol w="1209040">
                  <a:extLst>
                    <a:ext uri="{9D8B030D-6E8A-4147-A177-3AD203B41FA5}">
                      <a16:colId xmlns:a16="http://schemas.microsoft.com/office/drawing/2014/main" val="1826565517"/>
                    </a:ext>
                  </a:extLst>
                </a:gridCol>
                <a:gridCol w="2042160">
                  <a:extLst>
                    <a:ext uri="{9D8B030D-6E8A-4147-A177-3AD203B41FA5}">
                      <a16:colId xmlns:a16="http://schemas.microsoft.com/office/drawing/2014/main" val="4065662046"/>
                    </a:ext>
                  </a:extLst>
                </a:gridCol>
                <a:gridCol w="1209040">
                  <a:extLst>
                    <a:ext uri="{9D8B030D-6E8A-4147-A177-3AD203B41FA5}">
                      <a16:colId xmlns:a16="http://schemas.microsoft.com/office/drawing/2014/main" val="489074360"/>
                    </a:ext>
                  </a:extLst>
                </a:gridCol>
                <a:gridCol w="1198880">
                  <a:extLst>
                    <a:ext uri="{9D8B030D-6E8A-4147-A177-3AD203B41FA5}">
                      <a16:colId xmlns:a16="http://schemas.microsoft.com/office/drawing/2014/main" val="2222634318"/>
                    </a:ext>
                  </a:extLst>
                </a:gridCol>
                <a:gridCol w="1026160">
                  <a:extLst>
                    <a:ext uri="{9D8B030D-6E8A-4147-A177-3AD203B41FA5}">
                      <a16:colId xmlns:a16="http://schemas.microsoft.com/office/drawing/2014/main" val="1037631672"/>
                    </a:ext>
                  </a:extLst>
                </a:gridCol>
                <a:gridCol w="1001739">
                  <a:extLst>
                    <a:ext uri="{9D8B030D-6E8A-4147-A177-3AD203B41FA5}">
                      <a16:colId xmlns:a16="http://schemas.microsoft.com/office/drawing/2014/main" val="1240430950"/>
                    </a:ext>
                  </a:extLst>
                </a:gridCol>
              </a:tblGrid>
              <a:tr h="164501">
                <a:tc>
                  <a:txBody>
                    <a:bodyPr/>
                    <a:lstStyle/>
                    <a:p>
                      <a:pPr marL="0" marR="0" algn="ctr">
                        <a:lnSpc>
                          <a:spcPct val="150000"/>
                        </a:lnSpc>
                        <a:spcBef>
                          <a:spcPts val="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Sources</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altLang="zh-CN" sz="1600" kern="100" dirty="0">
                          <a:effectLst/>
                          <a:latin typeface="Times New Roman" panose="02020603050405020304" pitchFamily="18" charset="0"/>
                          <a:ea typeface="SimSun" panose="02010600030101010101" pitchFamily="2" charset="-122"/>
                          <a:cs typeface="Times New Roman" panose="02020603050405020304" pitchFamily="18" charset="0"/>
                        </a:rPr>
                        <a:t>Sample</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altLang="zh-CN" sz="1400" kern="100" dirty="0">
                          <a:effectLst/>
                          <a:latin typeface="Times New Roman" panose="02020603050405020304" pitchFamily="18" charset="0"/>
                          <a:cs typeface="Times New Roman" panose="02020603050405020304" pitchFamily="18" charset="0"/>
                        </a:rPr>
                        <a:t>Type</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NP</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DNP</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BP</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IP</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524678119"/>
                  </a:ext>
                </a:extLst>
              </a:tr>
              <a:tr h="403108">
                <a:tc>
                  <a:txBody>
                    <a:bodyPr/>
                    <a:lstStyle/>
                    <a:p>
                      <a:pPr marL="0" marR="0" algn="l">
                        <a:lnSpc>
                          <a:spcPct val="200000"/>
                        </a:lnSpc>
                        <a:spcBef>
                          <a:spcPts val="0"/>
                        </a:spcBef>
                        <a:spcAft>
                          <a:spcPts val="0"/>
                        </a:spcAft>
                      </a:pPr>
                      <a:r>
                        <a:rPr lang="en-US" altLang="zh-CN" sz="1400" kern="100" dirty="0">
                          <a:solidFill>
                            <a:srgbClr val="005493"/>
                          </a:solidFill>
                          <a:effectLst/>
                          <a:latin typeface="Times New Roman" panose="02020603050405020304" pitchFamily="18" charset="0"/>
                          <a:cs typeface="Times New Roman" panose="02020603050405020304" pitchFamily="18" charset="0"/>
                        </a:rPr>
                        <a:t>Sediment</a:t>
                      </a:r>
                      <a:r>
                        <a:rPr lang="zh-CN" altLang="en-US" sz="1400" kern="100" dirty="0">
                          <a:solidFill>
                            <a:srgbClr val="005493"/>
                          </a:solidFill>
                          <a:effectLst/>
                          <a:latin typeface="Times New Roman" panose="02020603050405020304" pitchFamily="18" charset="0"/>
                          <a:cs typeface="Times New Roman" panose="02020603050405020304" pitchFamily="18" charset="0"/>
                        </a:rPr>
                        <a:t> </a:t>
                      </a:r>
                      <a:r>
                        <a:rPr lang="en-US" altLang="zh-CN" sz="1400" kern="100" dirty="0">
                          <a:solidFill>
                            <a:srgbClr val="005493"/>
                          </a:solidFill>
                          <a:effectLst/>
                          <a:latin typeface="Times New Roman" panose="02020603050405020304" pitchFamily="18" charset="0"/>
                          <a:cs typeface="Times New Roman" panose="02020603050405020304" pitchFamily="18" charset="0"/>
                        </a:rPr>
                        <a:t>Porewater</a:t>
                      </a:r>
                      <a:r>
                        <a:rPr lang="zh-CN" altLang="en-US" sz="1400" kern="100" dirty="0">
                          <a:solidFill>
                            <a:srgbClr val="005493"/>
                          </a:solidFill>
                          <a:effectLst/>
                          <a:latin typeface="Times New Roman" panose="02020603050405020304" pitchFamily="18" charset="0"/>
                          <a:cs typeface="Times New Roman" panose="02020603050405020304" pitchFamily="18" charset="0"/>
                        </a:rPr>
                        <a:t> </a:t>
                      </a:r>
                      <a:r>
                        <a:rPr lang="en-US" altLang="zh-CN" sz="1400" kern="100" dirty="0">
                          <a:solidFill>
                            <a:srgbClr val="005493"/>
                          </a:solidFill>
                          <a:effectLst/>
                          <a:latin typeface="Times New Roman" panose="02020603050405020304" pitchFamily="18" charset="0"/>
                          <a:cs typeface="Times New Roman" panose="02020603050405020304" pitchFamily="18" charset="0"/>
                        </a:rPr>
                        <a:t>(</a:t>
                      </a:r>
                      <a:r>
                        <a:rPr lang="en-US" altLang="zh-CN" sz="1400" kern="100" dirty="0" err="1">
                          <a:solidFill>
                            <a:srgbClr val="FF0000"/>
                          </a:solidFill>
                          <a:effectLst/>
                          <a:latin typeface="Times New Roman" panose="02020603050405020304" pitchFamily="18" charset="0"/>
                          <a:cs typeface="Times New Roman" panose="02020603050405020304" pitchFamily="18" charset="0"/>
                        </a:rPr>
                        <a:t>nM</a:t>
                      </a:r>
                      <a:r>
                        <a:rPr lang="en-US" altLang="zh-CN" sz="1400" kern="100" dirty="0">
                          <a:solidFill>
                            <a:srgbClr val="005493"/>
                          </a:solidFill>
                          <a:effectLst/>
                          <a:latin typeface="Times New Roman" panose="02020603050405020304" pitchFamily="18" charset="0"/>
                          <a:cs typeface="Times New Roman" panose="02020603050405020304" pitchFamily="18" charset="0"/>
                        </a:rPr>
                        <a:t>)</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1</a:t>
                      </a:r>
                      <a:r>
                        <a:rPr lang="zh-CN" alt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mL</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400" kern="100" dirty="0">
                          <a:effectLst/>
                          <a:latin typeface="Times New Roman" panose="02020603050405020304" pitchFamily="18" charset="0"/>
                          <a:cs typeface="Times New Roman" panose="02020603050405020304" pitchFamily="18" charset="0"/>
                        </a:rPr>
                        <a:t>XMB</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Surface</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sediment</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1.51-48.8</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0.83-184.3</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0.38-20</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2.1-11.9</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44973351"/>
                  </a:ext>
                </a:extLst>
              </a:tr>
              <a:tr h="403108">
                <a:tc>
                  <a:txBody>
                    <a:bodyPr/>
                    <a:lstStyle/>
                    <a:p>
                      <a:pPr marL="0" marR="0" algn="l">
                        <a:lnSpc>
                          <a:spcPct val="200000"/>
                        </a:lnSpc>
                        <a:spcBef>
                          <a:spcPts val="0"/>
                        </a:spcBef>
                        <a:spcAft>
                          <a:spcPts val="0"/>
                        </a:spcAft>
                      </a:pPr>
                      <a:r>
                        <a:rPr lang="en-US" altLang="zh-CN" sz="1400" kern="100" dirty="0">
                          <a:solidFill>
                            <a:srgbClr val="005493"/>
                          </a:solidFill>
                          <a:effectLst/>
                          <a:latin typeface="Times New Roman" panose="02020603050405020304" pitchFamily="18" charset="0"/>
                          <a:cs typeface="Times New Roman" panose="02020603050405020304" pitchFamily="18" charset="0"/>
                        </a:rPr>
                        <a:t>Coastal waterbody</a:t>
                      </a:r>
                      <a:r>
                        <a:rPr lang="zh-CN" altLang="en-US" sz="1400" kern="100" dirty="0">
                          <a:solidFill>
                            <a:srgbClr val="005493"/>
                          </a:solidFill>
                          <a:effectLst/>
                          <a:latin typeface="Times New Roman" panose="02020603050405020304" pitchFamily="18" charset="0"/>
                          <a:cs typeface="Times New Roman" panose="02020603050405020304" pitchFamily="18" charset="0"/>
                        </a:rPr>
                        <a:t> </a:t>
                      </a:r>
                      <a:r>
                        <a:rPr lang="en-US" altLang="zh-CN" sz="1400" kern="100" dirty="0">
                          <a:solidFill>
                            <a:srgbClr val="005493"/>
                          </a:solidFill>
                          <a:effectLst/>
                          <a:latin typeface="Times New Roman" panose="02020603050405020304" pitchFamily="18" charset="0"/>
                          <a:cs typeface="Times New Roman" panose="02020603050405020304" pitchFamily="18" charset="0"/>
                        </a:rPr>
                        <a:t>(</a:t>
                      </a:r>
                      <a:r>
                        <a:rPr lang="en-US" altLang="zh-CN" sz="1400" kern="100" dirty="0" err="1">
                          <a:solidFill>
                            <a:srgbClr val="005493"/>
                          </a:solidFill>
                          <a:effectLst/>
                          <a:latin typeface="Times New Roman" panose="02020603050405020304" pitchFamily="18" charset="0"/>
                          <a:cs typeface="Times New Roman" panose="02020603050405020304" pitchFamily="18" charset="0"/>
                        </a:rPr>
                        <a:t>pM</a:t>
                      </a:r>
                      <a:r>
                        <a:rPr lang="en-US" altLang="zh-CN" sz="1400" kern="100" dirty="0">
                          <a:solidFill>
                            <a:srgbClr val="005493"/>
                          </a:solidFill>
                          <a:effectLst/>
                          <a:latin typeface="Times New Roman" panose="02020603050405020304" pitchFamily="18" charset="0"/>
                          <a:cs typeface="Times New Roman" panose="02020603050405020304" pitchFamily="18" charset="0"/>
                        </a:rPr>
                        <a:t>)</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150</a:t>
                      </a:r>
                      <a:r>
                        <a:rPr lang="zh-CN" alt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mL</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400" kern="100" dirty="0">
                          <a:effectLst/>
                          <a:latin typeface="Times New Roman" panose="02020603050405020304" pitchFamily="18" charset="0"/>
                          <a:cs typeface="Times New Roman" panose="02020603050405020304" pitchFamily="18" charset="0"/>
                        </a:rPr>
                        <a:t>XMB</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Flood</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season</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6.6-31.2</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0.86-64.4</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0.23-37.6</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2.4-136</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210057815"/>
                  </a:ext>
                </a:extLst>
              </a:tr>
              <a:tr h="403108">
                <a:tc>
                  <a:txBody>
                    <a:bodyPr/>
                    <a:lstStyle/>
                    <a:p>
                      <a:pPr marL="0" marR="0" algn="l">
                        <a:lnSpc>
                          <a:spcPct val="200000"/>
                        </a:lnSpc>
                        <a:spcBef>
                          <a:spcPts val="0"/>
                        </a:spcBef>
                        <a:spcAft>
                          <a:spcPts val="0"/>
                        </a:spcAft>
                      </a:pPr>
                      <a:r>
                        <a:rPr lang="en-US" sz="1400" kern="100" dirty="0">
                          <a:solidFill>
                            <a:srgbClr val="005493"/>
                          </a:solidFill>
                          <a:effectLst/>
                          <a:latin typeface="Times New Roman" panose="02020603050405020304" pitchFamily="18" charset="0"/>
                          <a:cs typeface="Times New Roman" panose="02020603050405020304" pitchFamily="18" charset="0"/>
                        </a:rPr>
                        <a:t> </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1</a:t>
                      </a:r>
                      <a:r>
                        <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50 mL</a:t>
                      </a:r>
                    </a:p>
                  </a:txBody>
                  <a:tcPr marL="68580" marR="68580" marT="0" marB="0" anchor="b"/>
                </a:tc>
                <a:tc>
                  <a:txBody>
                    <a:bodyPr/>
                    <a:lstStyle/>
                    <a:p>
                      <a:pPr marL="0" marR="0" algn="ctr">
                        <a:lnSpc>
                          <a:spcPct val="200000"/>
                        </a:lnSpc>
                        <a:spcBef>
                          <a:spcPts val="0"/>
                        </a:spcBef>
                        <a:spcAft>
                          <a:spcPts val="0"/>
                        </a:spcAft>
                      </a:pPr>
                      <a:r>
                        <a:rPr lang="en-US" altLang="zh-CN" sz="1400" kern="100" dirty="0">
                          <a:effectLst/>
                          <a:latin typeface="Times New Roman" panose="02020603050405020304" pitchFamily="18" charset="0"/>
                          <a:cs typeface="Times New Roman" panose="02020603050405020304" pitchFamily="18" charset="0"/>
                        </a:rPr>
                        <a:t>XMB</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Dry</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season</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1.7-8.1</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0.92-8.8</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2.01-16.9</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2.2-9.6</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674727727"/>
                  </a:ext>
                </a:extLst>
              </a:tr>
              <a:tr h="403108">
                <a:tc>
                  <a:txBody>
                    <a:bodyPr/>
                    <a:lstStyle/>
                    <a:p>
                      <a:pPr marL="0" marR="0" algn="l">
                        <a:lnSpc>
                          <a:spcPct val="200000"/>
                        </a:lnSpc>
                        <a:spcBef>
                          <a:spcPts val="0"/>
                        </a:spcBef>
                        <a:spcAft>
                          <a:spcPts val="0"/>
                        </a:spcAft>
                      </a:pPr>
                      <a:r>
                        <a:rPr lang="en-US" altLang="zh-CN" sz="1400" kern="100" dirty="0">
                          <a:solidFill>
                            <a:srgbClr val="005493"/>
                          </a:solidFill>
                          <a:effectLst/>
                          <a:latin typeface="Times New Roman" panose="02020603050405020304" pitchFamily="18" charset="0"/>
                          <a:cs typeface="Times New Roman" panose="02020603050405020304" pitchFamily="18" charset="0"/>
                        </a:rPr>
                        <a:t>Shallow</a:t>
                      </a:r>
                      <a:r>
                        <a:rPr lang="zh-CN" altLang="en-US" sz="1400" kern="100" dirty="0">
                          <a:solidFill>
                            <a:srgbClr val="005493"/>
                          </a:solidFill>
                          <a:effectLst/>
                          <a:latin typeface="Times New Roman" panose="02020603050405020304" pitchFamily="18" charset="0"/>
                          <a:cs typeface="Times New Roman" panose="02020603050405020304" pitchFamily="18" charset="0"/>
                        </a:rPr>
                        <a:t> </a:t>
                      </a:r>
                      <a:r>
                        <a:rPr lang="en-US" altLang="zh-CN" sz="1400" kern="100" dirty="0">
                          <a:solidFill>
                            <a:srgbClr val="005493"/>
                          </a:solidFill>
                          <a:effectLst/>
                          <a:latin typeface="Times New Roman" panose="02020603050405020304" pitchFamily="18" charset="0"/>
                          <a:cs typeface="Times New Roman" panose="02020603050405020304" pitchFamily="18" charset="0"/>
                        </a:rPr>
                        <a:t>Hydrothermal</a:t>
                      </a:r>
                      <a:r>
                        <a:rPr lang="zh-CN" altLang="en-US" sz="1400" kern="100" dirty="0">
                          <a:solidFill>
                            <a:srgbClr val="005493"/>
                          </a:solidFill>
                          <a:effectLst/>
                          <a:latin typeface="Times New Roman" panose="02020603050405020304" pitchFamily="18" charset="0"/>
                          <a:cs typeface="Times New Roman" panose="02020603050405020304" pitchFamily="18" charset="0"/>
                        </a:rPr>
                        <a:t> </a:t>
                      </a:r>
                      <a:r>
                        <a:rPr lang="en-US" altLang="zh-CN" sz="1400" kern="100" dirty="0">
                          <a:solidFill>
                            <a:srgbClr val="005493"/>
                          </a:solidFill>
                          <a:effectLst/>
                          <a:latin typeface="Times New Roman" panose="02020603050405020304" pitchFamily="18" charset="0"/>
                          <a:cs typeface="Times New Roman" panose="02020603050405020304" pitchFamily="18" charset="0"/>
                        </a:rPr>
                        <a:t>vent</a:t>
                      </a:r>
                      <a:r>
                        <a:rPr lang="zh-CN" altLang="en-US" sz="1400" kern="100" dirty="0">
                          <a:solidFill>
                            <a:srgbClr val="005493"/>
                          </a:solidFill>
                          <a:effectLst/>
                          <a:latin typeface="Times New Roman" panose="02020603050405020304" pitchFamily="18" charset="0"/>
                          <a:cs typeface="Times New Roman" panose="02020603050405020304" pitchFamily="18" charset="0"/>
                        </a:rPr>
                        <a:t> </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500</a:t>
                      </a:r>
                      <a:r>
                        <a:rPr lang="zh-CN" alt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mL</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Yellow</a:t>
                      </a:r>
                      <a:r>
                        <a:rPr lang="zh-CN" altLang="en-US" sz="14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kern="100" dirty="0">
                          <a:effectLst/>
                          <a:latin typeface="Times New Roman" panose="02020603050405020304" pitchFamily="18" charset="0"/>
                          <a:ea typeface="SimSun" panose="02010600030101010101" pitchFamily="2" charset="-122"/>
                          <a:cs typeface="Times New Roman" panose="02020603050405020304" pitchFamily="18" charset="0"/>
                        </a:rPr>
                        <a:t>Vent</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0.31-43.7</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21.3-76.3</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1.4-3800</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0.5-16.7</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270551091"/>
                  </a:ext>
                </a:extLst>
              </a:tr>
              <a:tr h="211223">
                <a:tc>
                  <a:txBody>
                    <a:bodyPr/>
                    <a:lstStyle/>
                    <a:p>
                      <a:pPr marL="0" marR="0" algn="l">
                        <a:lnSpc>
                          <a:spcPct val="200000"/>
                        </a:lnSpc>
                        <a:spcBef>
                          <a:spcPts val="0"/>
                        </a:spcBef>
                        <a:spcAft>
                          <a:spcPts val="0"/>
                        </a:spcAft>
                      </a:pPr>
                      <a:r>
                        <a:rPr lang="en-US" sz="1400" kern="100" dirty="0">
                          <a:solidFill>
                            <a:srgbClr val="005493"/>
                          </a:solidFill>
                          <a:effectLst/>
                          <a:latin typeface="Times New Roman" panose="02020603050405020304" pitchFamily="18" charset="0"/>
                          <a:cs typeface="Times New Roman" panose="02020603050405020304" pitchFamily="18" charset="0"/>
                        </a:rPr>
                        <a:t> </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500</a:t>
                      </a:r>
                      <a:r>
                        <a:rPr lang="zh-CN" alt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mL</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400" kern="100" dirty="0">
                          <a:effectLst/>
                          <a:latin typeface="Times New Roman" panose="02020603050405020304" pitchFamily="18" charset="0"/>
                          <a:ea typeface="SimSun" panose="02010600030101010101" pitchFamily="2" charset="-122"/>
                          <a:cs typeface="Times New Roman" panose="02020603050405020304" pitchFamily="18" charset="0"/>
                        </a:rPr>
                        <a:t>White</a:t>
                      </a:r>
                      <a:r>
                        <a:rPr lang="zh-CN" altLang="en-US" sz="14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kern="100" dirty="0">
                          <a:effectLst/>
                          <a:latin typeface="Times New Roman" panose="02020603050405020304" pitchFamily="18" charset="0"/>
                          <a:ea typeface="SimSun" panose="02010600030101010101" pitchFamily="2" charset="-122"/>
                          <a:cs typeface="Times New Roman" panose="02020603050405020304" pitchFamily="18" charset="0"/>
                        </a:rPr>
                        <a:t>Vent</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2.9-49.6</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18.2-75.7</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12.9-124</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0.03-119</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4120611076"/>
                  </a:ext>
                </a:extLst>
              </a:tr>
              <a:tr h="211223">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400" kern="100" dirty="0">
                          <a:solidFill>
                            <a:srgbClr val="005493"/>
                          </a:solidFill>
                          <a:effectLst/>
                          <a:latin typeface="Times New Roman" panose="02020603050405020304" pitchFamily="18" charset="0"/>
                          <a:cs typeface="Times New Roman" panose="02020603050405020304" pitchFamily="18" charset="0"/>
                        </a:rPr>
                        <a:t>South China Sea</a:t>
                      </a:r>
                    </a:p>
                  </a:txBody>
                  <a:tcPr marL="68580" marR="68580" marT="0" marB="0" anchor="b"/>
                </a:tc>
                <a:tc>
                  <a:txBody>
                    <a:bodyPr/>
                    <a:lstStyle/>
                    <a:p>
                      <a:pPr marL="0" marR="0" algn="ctr">
                        <a:lnSpc>
                          <a:spcPct val="200000"/>
                        </a:lnSpc>
                        <a:spcBef>
                          <a:spcPts val="0"/>
                        </a:spcBef>
                        <a:spcAft>
                          <a:spcPts val="0"/>
                        </a:spcAft>
                      </a:pP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10</a:t>
                      </a:r>
                      <a:r>
                        <a:rPr lang="zh-CN" alt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L</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400" kern="100" dirty="0">
                          <a:effectLst/>
                          <a:latin typeface="Times New Roman" panose="02020603050405020304" pitchFamily="18" charset="0"/>
                          <a:cs typeface="Times New Roman" panose="02020603050405020304" pitchFamily="18" charset="0"/>
                        </a:rPr>
                        <a:t>Photic</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zone</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BDL</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BDL</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0.01-0.6</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0.01-3</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481083080"/>
                  </a:ext>
                </a:extLst>
              </a:tr>
              <a:tr h="429552">
                <a:tc>
                  <a:txBody>
                    <a:bodyPr/>
                    <a:lstStyle/>
                    <a:p>
                      <a:pPr marL="0" marR="0" algn="l">
                        <a:lnSpc>
                          <a:spcPct val="200000"/>
                        </a:lnSpc>
                        <a:spcBef>
                          <a:spcPts val="0"/>
                        </a:spcBef>
                        <a:spcAft>
                          <a:spcPts val="0"/>
                        </a:spcAft>
                      </a:pPr>
                      <a:r>
                        <a:rPr lang="en-US" altLang="zh-CN" sz="1400" kern="100" dirty="0">
                          <a:solidFill>
                            <a:srgbClr val="005493"/>
                          </a:solidFill>
                          <a:effectLst/>
                          <a:latin typeface="Times New Roman" panose="02020603050405020304" pitchFamily="18" charset="0"/>
                          <a:cs typeface="Times New Roman" panose="02020603050405020304" pitchFamily="18" charset="0"/>
                        </a:rPr>
                        <a:t>Culture coastal</a:t>
                      </a:r>
                      <a:r>
                        <a:rPr lang="zh-CN" altLang="en-US" sz="1400" kern="100" dirty="0">
                          <a:solidFill>
                            <a:srgbClr val="005493"/>
                          </a:solidFill>
                          <a:effectLst/>
                          <a:latin typeface="Times New Roman" panose="02020603050405020304" pitchFamily="18" charset="0"/>
                          <a:cs typeface="Times New Roman" panose="02020603050405020304" pitchFamily="18" charset="0"/>
                        </a:rPr>
                        <a:t> </a:t>
                      </a:r>
                      <a:r>
                        <a:rPr lang="en-US" altLang="zh-CN" sz="1400" kern="100" dirty="0">
                          <a:solidFill>
                            <a:srgbClr val="005493"/>
                          </a:solidFill>
                          <a:effectLst/>
                          <a:latin typeface="Times New Roman" panose="02020603050405020304" pitchFamily="18" charset="0"/>
                          <a:cs typeface="Times New Roman" panose="02020603050405020304" pitchFamily="18" charset="0"/>
                        </a:rPr>
                        <a:t>water</a:t>
                      </a:r>
                      <a:r>
                        <a:rPr lang="zh-CN" altLang="en-US" sz="1400" kern="100" dirty="0">
                          <a:solidFill>
                            <a:srgbClr val="005493"/>
                          </a:solidFill>
                          <a:effectLst/>
                          <a:latin typeface="Times New Roman" panose="02020603050405020304" pitchFamily="18" charset="0"/>
                          <a:cs typeface="Times New Roman" panose="02020603050405020304" pitchFamily="18" charset="0"/>
                        </a:rPr>
                        <a:t> </a:t>
                      </a:r>
                      <a:r>
                        <a:rPr lang="en-US" altLang="zh-CN" sz="1400" kern="100" dirty="0">
                          <a:solidFill>
                            <a:srgbClr val="005493"/>
                          </a:solidFill>
                          <a:effectLst/>
                          <a:latin typeface="Times New Roman" panose="02020603050405020304" pitchFamily="18" charset="0"/>
                          <a:cs typeface="Times New Roman" panose="02020603050405020304" pitchFamily="18" charset="0"/>
                        </a:rPr>
                        <a:t>(</a:t>
                      </a:r>
                      <a:r>
                        <a:rPr lang="en-US" altLang="zh-CN" sz="1400" kern="100" dirty="0" err="1">
                          <a:solidFill>
                            <a:srgbClr val="005493"/>
                          </a:solidFill>
                          <a:effectLst/>
                          <a:latin typeface="Times New Roman" panose="02020603050405020304" pitchFamily="18" charset="0"/>
                          <a:cs typeface="Times New Roman" panose="02020603050405020304" pitchFamily="18" charset="0"/>
                        </a:rPr>
                        <a:t>pM</a:t>
                      </a:r>
                      <a:r>
                        <a:rPr lang="en-US" altLang="zh-CN" sz="1400" kern="100" dirty="0">
                          <a:solidFill>
                            <a:srgbClr val="005493"/>
                          </a:solidFill>
                          <a:effectLst/>
                          <a:latin typeface="Times New Roman" panose="02020603050405020304" pitchFamily="18" charset="0"/>
                          <a:cs typeface="Times New Roman" panose="02020603050405020304" pitchFamily="18" charset="0"/>
                        </a:rPr>
                        <a:t>)</a:t>
                      </a:r>
                      <a:endParaRPr lang="en-US" sz="14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250</a:t>
                      </a:r>
                      <a:r>
                        <a:rPr lang="zh-CN" alt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rPr>
                        <a:t>mL</a:t>
                      </a:r>
                      <a:endParaRPr lang="en-US" sz="1600" kern="100" dirty="0">
                        <a:solidFill>
                          <a:srgbClr val="00549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altLang="zh-CN" sz="1400" kern="100" dirty="0">
                          <a:effectLst/>
                          <a:latin typeface="Times New Roman" panose="02020603050405020304" pitchFamily="18" charset="0"/>
                          <a:cs typeface="Times New Roman" panose="02020603050405020304" pitchFamily="18" charset="0"/>
                        </a:rPr>
                        <a:t>Offshore mesocosm</a:t>
                      </a: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1.93-35.4 </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BDL</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a:effectLst/>
                          <a:latin typeface="Times New Roman" panose="02020603050405020304" pitchFamily="18" charset="0"/>
                          <a:cs typeface="Times New Roman" panose="02020603050405020304" pitchFamily="18" charset="0"/>
                        </a:rPr>
                        <a:t>3.79-78.9</a:t>
                      </a:r>
                      <a:endParaRPr lang="en-US" sz="1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20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1.93-32.1</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571219517"/>
                  </a:ext>
                </a:extLst>
              </a:tr>
            </a:tbl>
          </a:graphicData>
        </a:graphic>
      </p:graphicFrame>
      <p:sp>
        <p:nvSpPr>
          <p:cNvPr id="8" name="文本框 17">
            <a:extLst>
              <a:ext uri="{FF2B5EF4-FFF2-40B4-BE49-F238E27FC236}">
                <a16:creationId xmlns:a16="http://schemas.microsoft.com/office/drawing/2014/main" id="{16E89798-E2F4-2549-A7A9-717894850FE5}"/>
              </a:ext>
            </a:extLst>
          </p:cNvPr>
          <p:cNvSpPr txBox="1"/>
          <p:nvPr/>
        </p:nvSpPr>
        <p:spPr>
          <a:xfrm>
            <a:off x="369886" y="932470"/>
            <a:ext cx="9617394"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l"/>
            <a:r>
              <a:rPr lang="zh-CN" altLang="en-US"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ea typeface="+mn-ea"/>
                <a:cs typeface="Times New Roman" panose="02020603050405020304" pitchFamily="18" charset="0"/>
              </a:rPr>
              <a:t>Application </a:t>
            </a:r>
            <a:r>
              <a:rPr lang="en-US" altLang="zh-CN" b="1" dirty="0">
                <a:latin typeface="Times New Roman" panose="02020603050405020304" pitchFamily="18" charset="0"/>
                <a:ea typeface="+mn-ea"/>
                <a:cs typeface="Times New Roman" panose="02020603050405020304" pitchFamily="18" charset="0"/>
              </a:rPr>
              <a:t>results</a:t>
            </a:r>
            <a:r>
              <a:rPr lang="zh-CN" altLang="en-US"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ea typeface="+mn-ea"/>
                <a:cs typeface="Times New Roman" panose="02020603050405020304" pitchFamily="18" charset="0"/>
              </a:rPr>
              <a:t>of multiple </a:t>
            </a:r>
            <a:r>
              <a:rPr lang="en-US" altLang="zh-CN" b="1" dirty="0">
                <a:latin typeface="Times New Roman" panose="02020603050405020304" pitchFamily="18" charset="0"/>
                <a:ea typeface="+mn-ea"/>
                <a:cs typeface="Times New Roman" panose="02020603050405020304" pitchFamily="18" charset="0"/>
              </a:rPr>
              <a:t>microbial</a:t>
            </a:r>
            <a:r>
              <a:rPr lang="en-US" altLang="ja-JP" b="1" dirty="0">
                <a:latin typeface="Times New Roman" panose="02020603050405020304" pitchFamily="18" charset="0"/>
                <a:ea typeface="+mn-ea"/>
                <a:cs typeface="Times New Roman" panose="02020603050405020304" pitchFamily="18" charset="0"/>
              </a:rPr>
              <a:t> </a:t>
            </a:r>
            <a:r>
              <a:rPr lang="en-US" altLang="ja-JP" b="1" dirty="0" err="1">
                <a:latin typeface="Times New Roman" panose="02020603050405020304" pitchFamily="18" charset="0"/>
                <a:ea typeface="+mn-ea"/>
                <a:cs typeface="Times New Roman" panose="02020603050405020304" pitchFamily="18" charset="0"/>
              </a:rPr>
              <a:t>pterin</a:t>
            </a:r>
            <a:r>
              <a:rPr lang="en-US" altLang="zh-CN" b="1" dirty="0" err="1">
                <a:latin typeface="Times New Roman" panose="02020603050405020304" pitchFamily="18" charset="0"/>
                <a:ea typeface="+mn-ea"/>
                <a:cs typeface="Times New Roman" panose="02020603050405020304" pitchFamily="18" charset="0"/>
              </a:rPr>
              <a:t>s</a:t>
            </a:r>
            <a:r>
              <a:rPr lang="en-US" altLang="ja-JP" b="1" dirty="0">
                <a:latin typeface="Times New Roman" panose="02020603050405020304" pitchFamily="18" charset="0"/>
                <a:ea typeface="+mn-ea"/>
                <a:cs typeface="Times New Roman" panose="02020603050405020304" pitchFamily="18" charset="0"/>
              </a:rPr>
              <a:t> determination</a:t>
            </a:r>
            <a:endParaRPr lang="zh-CN" altLang="en-US" b="1" dirty="0">
              <a:latin typeface="Times New Roman" panose="02020603050405020304" pitchFamily="18" charset="0"/>
              <a:ea typeface="+mn-ea"/>
              <a:cs typeface="Times New Roman" panose="02020603050405020304" pitchFamily="18" charset="0"/>
            </a:endParaRPr>
          </a:p>
        </p:txBody>
      </p:sp>
      <p:sp>
        <p:nvSpPr>
          <p:cNvPr id="9" name="TextBox 15">
            <a:extLst>
              <a:ext uri="{FF2B5EF4-FFF2-40B4-BE49-F238E27FC236}">
                <a16:creationId xmlns:a16="http://schemas.microsoft.com/office/drawing/2014/main" id="{BFC2A924-DBA0-2349-B58F-B09BB1586717}"/>
              </a:ext>
            </a:extLst>
          </p:cNvPr>
          <p:cNvSpPr txBox="1"/>
          <p:nvPr/>
        </p:nvSpPr>
        <p:spPr>
          <a:xfrm>
            <a:off x="245293" y="5361479"/>
            <a:ext cx="11960667" cy="7867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50000"/>
              </a:lnSpc>
              <a:buFont typeface="Wingdings" panose="05000000000000000000" pitchFamily="2" charset="2"/>
              <a:buChar char="Ø"/>
            </a:pP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For the first time, a method for the determination of a variety of </a:t>
            </a:r>
            <a:r>
              <a:rPr lang="en-US" altLang="zh-CN" sz="1600" dirty="0" err="1">
                <a:latin typeface="Times New Roman" panose="02020603050405020304" pitchFamily="18" charset="0"/>
                <a:ea typeface="SimSun" panose="02010600030101010101" pitchFamily="2" charset="-122"/>
                <a:cs typeface="Times New Roman" panose="02020603050405020304" pitchFamily="18" charset="0"/>
              </a:rPr>
              <a:t>pterins</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 in marine microorganisms (</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particle size 0.2-10 </a:t>
            </a:r>
            <a:r>
              <a:rPr lang="el-GR"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μ</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m</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 was established</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endParaRPr lang="en-US" altLang="ja-JP" sz="16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gn="just">
              <a:lnSpc>
                <a:spcPct val="150000"/>
              </a:lnSpc>
              <a:buFont typeface="Wingdings" panose="05000000000000000000" pitchFamily="2" charset="2"/>
              <a:buChar char="Ø"/>
            </a:pP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T</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here were differences in concentrations: </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sediment porewater (</a:t>
            </a:r>
            <a:r>
              <a:rPr lang="en-US" altLang="ja-JP" sz="160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nM</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a:t>
            </a:r>
            <a:r>
              <a:rPr lang="zh-CN" altLang="en-US"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&gt; </a:t>
            </a:r>
            <a:r>
              <a:rPr lang="en-US" altLang="zh-CN"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E</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stuarine &gt; </a:t>
            </a:r>
            <a:r>
              <a:rPr lang="en-US" altLang="zh-CN"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H</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ydrothermal &gt; South China Sea (</a:t>
            </a:r>
            <a:r>
              <a:rPr lang="en-US" altLang="ja-JP" sz="160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pM</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a:t>
            </a:r>
          </a:p>
        </p:txBody>
      </p:sp>
      <p:sp>
        <p:nvSpPr>
          <p:cNvPr id="13" name="Slide Number Placeholder 2">
            <a:extLst>
              <a:ext uri="{FF2B5EF4-FFF2-40B4-BE49-F238E27FC236}">
                <a16:creationId xmlns:a16="http://schemas.microsoft.com/office/drawing/2014/main" id="{C9A7876E-2781-2E4D-BD3B-37A89F03998C}"/>
              </a:ext>
            </a:extLst>
          </p:cNvPr>
          <p:cNvSpPr txBox="1">
            <a:spLocks/>
          </p:cNvSpPr>
          <p:nvPr/>
        </p:nvSpPr>
        <p:spPr>
          <a:xfrm>
            <a:off x="11696852" y="229347"/>
            <a:ext cx="509108"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11</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17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6F396C-9C5A-684F-A2FF-EBB9428AFF1D}"/>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5948470" y="1974963"/>
            <a:ext cx="5391321" cy="3632917"/>
          </a:xfrm>
          <a:prstGeom prst="rect">
            <a:avLst/>
          </a:prstGeom>
          <a:ln w="6350"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4" name="圆角矩形 5">
            <a:extLst>
              <a:ext uri="{FF2B5EF4-FFF2-40B4-BE49-F238E27FC236}">
                <a16:creationId xmlns:a16="http://schemas.microsoft.com/office/drawing/2014/main" id="{F4CC10F7-AE02-A24A-9134-8F156E66094E}"/>
              </a:ext>
            </a:extLst>
          </p:cNvPr>
          <p:cNvSpPr/>
          <p:nvPr/>
        </p:nvSpPr>
        <p:spPr>
          <a:xfrm>
            <a:off x="84993" y="138227"/>
            <a:ext cx="7330542" cy="47531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rgbClr val="011893"/>
                </a:solidFill>
                <a:latin typeface="Microsoft YaHei" panose="020B0503020204020204" pitchFamily="34" charset="-122"/>
                <a:ea typeface="Microsoft YaHei" panose="020B0503020204020204" pitchFamily="34" charset="-122"/>
              </a:rPr>
              <a:t>Case study</a:t>
            </a:r>
            <a:r>
              <a:rPr kumimoji="1" lang="en-US" altLang="zh-CN" sz="1600" b="1" dirty="0">
                <a:solidFill>
                  <a:srgbClr val="011893"/>
                </a:solidFill>
                <a:latin typeface="Microsoft YaHei" panose="020B0503020204020204" pitchFamily="34" charset="-122"/>
                <a:ea typeface="Microsoft YaHei" panose="020B0503020204020204" pitchFamily="34" charset="-122"/>
              </a:rPr>
              <a:t>:</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err="1">
                <a:solidFill>
                  <a:srgbClr val="011893"/>
                </a:solidFill>
                <a:latin typeface="Microsoft YaHei" panose="020B0503020204020204" pitchFamily="34" charset="-122"/>
                <a:ea typeface="Microsoft YaHei" panose="020B0503020204020204" pitchFamily="34" charset="-122"/>
              </a:rPr>
              <a:t>P</a:t>
            </a:r>
            <a:r>
              <a:rPr kumimoji="1" lang="en-US" altLang="ja-JP" sz="1600" b="1" dirty="0" err="1">
                <a:solidFill>
                  <a:srgbClr val="011893"/>
                </a:solidFill>
                <a:latin typeface="Microsoft YaHei" panose="020B0503020204020204" pitchFamily="34" charset="-122"/>
                <a:ea typeface="Microsoft YaHei" panose="020B0503020204020204" pitchFamily="34" charset="-122"/>
              </a:rPr>
              <a:t>terins</a:t>
            </a:r>
            <a:r>
              <a:rPr kumimoji="1" lang="en-US" altLang="ja-JP" sz="1600" b="1" dirty="0">
                <a:solidFill>
                  <a:srgbClr val="011893"/>
                </a:solidFill>
                <a:latin typeface="Microsoft YaHei" panose="020B0503020204020204" pitchFamily="34" charset="-122"/>
                <a:ea typeface="Microsoft YaHei" panose="020B0503020204020204" pitchFamily="34" charset="-122"/>
              </a:rPr>
              <a:t> in </a:t>
            </a:r>
            <a:r>
              <a:rPr kumimoji="1" lang="en-US" altLang="ja-JP" sz="1600" b="1" dirty="0" err="1">
                <a:solidFill>
                  <a:srgbClr val="011893"/>
                </a:solidFill>
                <a:latin typeface="Microsoft YaHei" panose="020B0503020204020204" pitchFamily="34" charset="-122"/>
                <a:ea typeface="Microsoft YaHei" panose="020B0503020204020204" pitchFamily="34" charset="-122"/>
              </a:rPr>
              <a:t>Jiulong</a:t>
            </a:r>
            <a:r>
              <a:rPr kumimoji="1" lang="en-US" altLang="ja-JP"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River</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ja-JP" sz="1600" b="1" dirty="0">
                <a:solidFill>
                  <a:srgbClr val="011893"/>
                </a:solidFill>
                <a:latin typeface="Microsoft YaHei" panose="020B0503020204020204" pitchFamily="34" charset="-122"/>
                <a:ea typeface="Microsoft YaHei" panose="020B0503020204020204" pitchFamily="34" charset="-122"/>
              </a:rPr>
              <a:t>Estuary</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and</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ja-JP" sz="1600" b="1" dirty="0">
                <a:solidFill>
                  <a:srgbClr val="011893"/>
                </a:solidFill>
                <a:latin typeface="Microsoft YaHei" panose="020B0503020204020204" pitchFamily="34" charset="-122"/>
                <a:ea typeface="Microsoft YaHei" panose="020B0503020204020204" pitchFamily="34" charset="-122"/>
              </a:rPr>
              <a:t>Xiamen Bay</a:t>
            </a:r>
            <a:endParaRPr kumimoji="1" lang="zh-CN" altLang="en-US" sz="1600" b="1" dirty="0">
              <a:solidFill>
                <a:srgbClr val="011893"/>
              </a:solidFill>
              <a:latin typeface="Microsoft YaHei" panose="020B0503020204020204" pitchFamily="34" charset="-122"/>
              <a:ea typeface="Microsoft YaHei" panose="020B0503020204020204" pitchFamily="34" charset="-122"/>
            </a:endParaRPr>
          </a:p>
        </p:txBody>
      </p:sp>
      <p:sp>
        <p:nvSpPr>
          <p:cNvPr id="7" name="Frame 6">
            <a:extLst>
              <a:ext uri="{FF2B5EF4-FFF2-40B4-BE49-F238E27FC236}">
                <a16:creationId xmlns:a16="http://schemas.microsoft.com/office/drawing/2014/main" id="{2A6FBA48-FE4A-5144-A8F0-170DC4DEF056}"/>
              </a:ext>
            </a:extLst>
          </p:cNvPr>
          <p:cNvSpPr/>
          <p:nvPr/>
        </p:nvSpPr>
        <p:spPr>
          <a:xfrm>
            <a:off x="5152877" y="6358028"/>
            <a:ext cx="1342864" cy="406737"/>
          </a:xfrm>
          <a:prstGeom prst="fram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ja-JP" dirty="0">
                <a:solidFill>
                  <a:schemeClr val="tx1"/>
                </a:solidFill>
              </a:rPr>
              <a:t>Sediment</a:t>
            </a:r>
            <a:endParaRPr lang="en-CN" dirty="0">
              <a:solidFill>
                <a:schemeClr val="tx1"/>
              </a:solidFill>
            </a:endParaRPr>
          </a:p>
        </p:txBody>
      </p:sp>
      <p:sp>
        <p:nvSpPr>
          <p:cNvPr id="9" name="TextBox 15">
            <a:extLst>
              <a:ext uri="{FF2B5EF4-FFF2-40B4-BE49-F238E27FC236}">
                <a16:creationId xmlns:a16="http://schemas.microsoft.com/office/drawing/2014/main" id="{18D23376-0837-2C49-8638-2E234533F1F3}"/>
              </a:ext>
            </a:extLst>
          </p:cNvPr>
          <p:cNvSpPr txBox="1"/>
          <p:nvPr/>
        </p:nvSpPr>
        <p:spPr>
          <a:xfrm>
            <a:off x="5260595" y="5260186"/>
            <a:ext cx="7114109" cy="10021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200000"/>
              </a:lnSpc>
              <a:buFont typeface="Wingdings" panose="05000000000000000000" pitchFamily="2" charset="2"/>
              <a:buChar char="Ø"/>
            </a:pP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Flood </a:t>
            </a:r>
            <a:r>
              <a:rPr lang="en-US" altLang="zh-CN"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period</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in summer and </a:t>
            </a:r>
            <a:r>
              <a:rPr lang="en-US" altLang="zh-CN"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D</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ry period </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in autumn</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(Surface</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and</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bottom</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water)</a:t>
            </a:r>
            <a:endParaRPr lang="en-US" altLang="ja-JP" sz="16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nSpc>
                <a:spcPct val="200000"/>
              </a:lnSpc>
              <a:buFont typeface="Wingdings" panose="05000000000000000000" pitchFamily="2" charset="2"/>
              <a:buChar char="Ø"/>
            </a:pP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Estuar</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ine</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-nearshore surface sediment sampling for </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four consecutive seasons</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endParaRPr lang="zh-CN" altLang="en-US" sz="1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Slide Number Placeholder 2">
            <a:extLst>
              <a:ext uri="{FF2B5EF4-FFF2-40B4-BE49-F238E27FC236}">
                <a16:creationId xmlns:a16="http://schemas.microsoft.com/office/drawing/2014/main" id="{8C8C1CD9-F447-F14B-B67F-CFD5B74EA88E}"/>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12</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E1FC353-52F9-4A4B-A42C-E7A6D7E9A46C}"/>
              </a:ext>
            </a:extLst>
          </p:cNvPr>
          <p:cNvPicPr/>
          <p:nvPr/>
        </p:nvPicPr>
        <p:blipFill>
          <a:blip r:embed="rId3" cstate="screen">
            <a:extLst>
              <a:ext uri="{28A0092B-C50C-407E-A947-70E740481C1C}">
                <a14:useLocalDpi xmlns:a14="http://schemas.microsoft.com/office/drawing/2010/main"/>
              </a:ext>
            </a:extLst>
          </a:blip>
          <a:stretch>
            <a:fillRect/>
          </a:stretch>
        </p:blipFill>
        <p:spPr>
          <a:xfrm>
            <a:off x="527221" y="684592"/>
            <a:ext cx="4500177" cy="6077222"/>
          </a:xfrm>
          <a:prstGeom prst="rect">
            <a:avLst/>
          </a:prstGeom>
        </p:spPr>
      </p:pic>
      <p:sp>
        <p:nvSpPr>
          <p:cNvPr id="10" name="Oval 9">
            <a:extLst>
              <a:ext uri="{FF2B5EF4-FFF2-40B4-BE49-F238E27FC236}">
                <a16:creationId xmlns:a16="http://schemas.microsoft.com/office/drawing/2014/main" id="{192B18F8-18EC-6E41-9CF3-949A591F1340}"/>
              </a:ext>
            </a:extLst>
          </p:cNvPr>
          <p:cNvSpPr/>
          <p:nvPr/>
        </p:nvSpPr>
        <p:spPr>
          <a:xfrm>
            <a:off x="1467994" y="2091061"/>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2" name="TextBox 1">
            <a:extLst>
              <a:ext uri="{FF2B5EF4-FFF2-40B4-BE49-F238E27FC236}">
                <a16:creationId xmlns:a16="http://schemas.microsoft.com/office/drawing/2014/main" id="{947D06F5-1571-A340-9A5A-D3587457AA38}"/>
              </a:ext>
            </a:extLst>
          </p:cNvPr>
          <p:cNvSpPr txBox="1"/>
          <p:nvPr/>
        </p:nvSpPr>
        <p:spPr>
          <a:xfrm>
            <a:off x="1398574" y="2067957"/>
            <a:ext cx="317737" cy="169277"/>
          </a:xfrm>
          <a:prstGeom prst="rect">
            <a:avLst/>
          </a:prstGeom>
          <a:noFill/>
        </p:spPr>
        <p:txBody>
          <a:bodyPr wrap="square" rtlCol="0">
            <a:spAutoFit/>
          </a:bodyPr>
          <a:lstStyle/>
          <a:p>
            <a:r>
              <a:rPr lang="en-US" altLang="zh-CN" sz="500" dirty="0"/>
              <a:t>A3</a:t>
            </a:r>
            <a:endParaRPr lang="en-US" sz="500" dirty="0"/>
          </a:p>
        </p:txBody>
      </p:sp>
      <p:sp>
        <p:nvSpPr>
          <p:cNvPr id="24" name="Oval 23">
            <a:extLst>
              <a:ext uri="{FF2B5EF4-FFF2-40B4-BE49-F238E27FC236}">
                <a16:creationId xmlns:a16="http://schemas.microsoft.com/office/drawing/2014/main" id="{41282E08-BF38-A04D-817E-4104C8E766C0}"/>
              </a:ext>
            </a:extLst>
          </p:cNvPr>
          <p:cNvSpPr/>
          <p:nvPr/>
        </p:nvSpPr>
        <p:spPr>
          <a:xfrm>
            <a:off x="1706528" y="2262533"/>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23" name="Oval 22">
            <a:extLst>
              <a:ext uri="{FF2B5EF4-FFF2-40B4-BE49-F238E27FC236}">
                <a16:creationId xmlns:a16="http://schemas.microsoft.com/office/drawing/2014/main" id="{A0B933D3-D912-0944-8456-AA0808A19432}"/>
              </a:ext>
            </a:extLst>
          </p:cNvPr>
          <p:cNvSpPr/>
          <p:nvPr/>
        </p:nvSpPr>
        <p:spPr>
          <a:xfrm>
            <a:off x="1587977" y="2174839"/>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25" name="Oval 24">
            <a:extLst>
              <a:ext uri="{FF2B5EF4-FFF2-40B4-BE49-F238E27FC236}">
                <a16:creationId xmlns:a16="http://schemas.microsoft.com/office/drawing/2014/main" id="{40ADC7B0-8C59-5A49-9BFC-32BF6B77190E}"/>
              </a:ext>
            </a:extLst>
          </p:cNvPr>
          <p:cNvSpPr/>
          <p:nvPr/>
        </p:nvSpPr>
        <p:spPr>
          <a:xfrm>
            <a:off x="1888028" y="2380698"/>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26" name="Oval 25">
            <a:extLst>
              <a:ext uri="{FF2B5EF4-FFF2-40B4-BE49-F238E27FC236}">
                <a16:creationId xmlns:a16="http://schemas.microsoft.com/office/drawing/2014/main" id="{53A7F306-253D-6348-8E14-52CDFF8AE3E0}"/>
              </a:ext>
            </a:extLst>
          </p:cNvPr>
          <p:cNvSpPr/>
          <p:nvPr/>
        </p:nvSpPr>
        <p:spPr>
          <a:xfrm>
            <a:off x="2157262" y="2548546"/>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27" name="Oval 26">
            <a:extLst>
              <a:ext uri="{FF2B5EF4-FFF2-40B4-BE49-F238E27FC236}">
                <a16:creationId xmlns:a16="http://schemas.microsoft.com/office/drawing/2014/main" id="{5DE6BE59-4572-E94E-967B-1295CDB0B5F3}"/>
              </a:ext>
            </a:extLst>
          </p:cNvPr>
          <p:cNvSpPr/>
          <p:nvPr/>
        </p:nvSpPr>
        <p:spPr>
          <a:xfrm>
            <a:off x="2405268" y="2640940"/>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28" name="Oval 27">
            <a:extLst>
              <a:ext uri="{FF2B5EF4-FFF2-40B4-BE49-F238E27FC236}">
                <a16:creationId xmlns:a16="http://schemas.microsoft.com/office/drawing/2014/main" id="{C2C1ED79-3EFE-1E41-8A07-B0C04CAF35FC}"/>
              </a:ext>
            </a:extLst>
          </p:cNvPr>
          <p:cNvSpPr/>
          <p:nvPr/>
        </p:nvSpPr>
        <p:spPr>
          <a:xfrm>
            <a:off x="2700280" y="2600175"/>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29" name="Oval 28">
            <a:extLst>
              <a:ext uri="{FF2B5EF4-FFF2-40B4-BE49-F238E27FC236}">
                <a16:creationId xmlns:a16="http://schemas.microsoft.com/office/drawing/2014/main" id="{775A0968-78BC-8B49-9075-2D55C81A8172}"/>
              </a:ext>
            </a:extLst>
          </p:cNvPr>
          <p:cNvSpPr/>
          <p:nvPr/>
        </p:nvSpPr>
        <p:spPr>
          <a:xfrm>
            <a:off x="2846106" y="2542053"/>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30" name="Oval 29">
            <a:extLst>
              <a:ext uri="{FF2B5EF4-FFF2-40B4-BE49-F238E27FC236}">
                <a16:creationId xmlns:a16="http://schemas.microsoft.com/office/drawing/2014/main" id="{0EE2EECD-04FA-3449-A018-E57DB3FACDBF}"/>
              </a:ext>
            </a:extLst>
          </p:cNvPr>
          <p:cNvSpPr/>
          <p:nvPr/>
        </p:nvSpPr>
        <p:spPr>
          <a:xfrm>
            <a:off x="3217167" y="2462540"/>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31" name="Oval 30">
            <a:extLst>
              <a:ext uri="{FF2B5EF4-FFF2-40B4-BE49-F238E27FC236}">
                <a16:creationId xmlns:a16="http://schemas.microsoft.com/office/drawing/2014/main" id="{26512A18-7C96-DC42-9275-C12CAB0CD274}"/>
              </a:ext>
            </a:extLst>
          </p:cNvPr>
          <p:cNvSpPr/>
          <p:nvPr/>
        </p:nvSpPr>
        <p:spPr>
          <a:xfrm>
            <a:off x="3375941" y="2457127"/>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32" name="Oval 31">
            <a:extLst>
              <a:ext uri="{FF2B5EF4-FFF2-40B4-BE49-F238E27FC236}">
                <a16:creationId xmlns:a16="http://schemas.microsoft.com/office/drawing/2014/main" id="{584C1E30-E6C7-7542-A8F4-9959D3720284}"/>
              </a:ext>
            </a:extLst>
          </p:cNvPr>
          <p:cNvSpPr/>
          <p:nvPr/>
        </p:nvSpPr>
        <p:spPr>
          <a:xfrm>
            <a:off x="3645729" y="2658274"/>
            <a:ext cx="112643" cy="109728"/>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ln w="0"/>
              <a:solidFill>
                <a:schemeClr val="tx1"/>
              </a:solidFill>
              <a:effectLst>
                <a:outerShdw blurRad="38100" dist="19050" dir="2700000" algn="tl" rotWithShape="0">
                  <a:schemeClr val="dk1">
                    <a:alpha val="40000"/>
                  </a:schemeClr>
                </a:outerShdw>
              </a:effectLst>
            </a:endParaRPr>
          </a:p>
        </p:txBody>
      </p:sp>
      <p:sp>
        <p:nvSpPr>
          <p:cNvPr id="13" name="TextBox 12">
            <a:extLst>
              <a:ext uri="{FF2B5EF4-FFF2-40B4-BE49-F238E27FC236}">
                <a16:creationId xmlns:a16="http://schemas.microsoft.com/office/drawing/2014/main" id="{FB49ADB4-F89B-7740-975F-A0F455E8B2C2}"/>
              </a:ext>
            </a:extLst>
          </p:cNvPr>
          <p:cNvSpPr txBox="1"/>
          <p:nvPr/>
        </p:nvSpPr>
        <p:spPr>
          <a:xfrm>
            <a:off x="1517689" y="2150697"/>
            <a:ext cx="317737" cy="169277"/>
          </a:xfrm>
          <a:prstGeom prst="rect">
            <a:avLst/>
          </a:prstGeom>
          <a:noFill/>
        </p:spPr>
        <p:txBody>
          <a:bodyPr wrap="square" rtlCol="0">
            <a:spAutoFit/>
          </a:bodyPr>
          <a:lstStyle/>
          <a:p>
            <a:r>
              <a:rPr lang="en-US" altLang="zh-CN" sz="500" dirty="0"/>
              <a:t>A4</a:t>
            </a:r>
            <a:endParaRPr lang="en-US" sz="500" dirty="0"/>
          </a:p>
        </p:txBody>
      </p:sp>
      <p:sp>
        <p:nvSpPr>
          <p:cNvPr id="14" name="TextBox 13">
            <a:extLst>
              <a:ext uri="{FF2B5EF4-FFF2-40B4-BE49-F238E27FC236}">
                <a16:creationId xmlns:a16="http://schemas.microsoft.com/office/drawing/2014/main" id="{21904BCA-D11C-F245-A0A5-0513866E7350}"/>
              </a:ext>
            </a:extLst>
          </p:cNvPr>
          <p:cNvSpPr txBox="1"/>
          <p:nvPr/>
        </p:nvSpPr>
        <p:spPr>
          <a:xfrm>
            <a:off x="1636959" y="2236837"/>
            <a:ext cx="317737" cy="169277"/>
          </a:xfrm>
          <a:prstGeom prst="rect">
            <a:avLst/>
          </a:prstGeom>
          <a:noFill/>
        </p:spPr>
        <p:txBody>
          <a:bodyPr wrap="square" rtlCol="0">
            <a:spAutoFit/>
          </a:bodyPr>
          <a:lstStyle/>
          <a:p>
            <a:r>
              <a:rPr lang="en-US" altLang="zh-CN" sz="500" dirty="0"/>
              <a:t>A5</a:t>
            </a:r>
            <a:endParaRPr lang="en-US" sz="500" dirty="0"/>
          </a:p>
        </p:txBody>
      </p:sp>
      <p:sp>
        <p:nvSpPr>
          <p:cNvPr id="15" name="TextBox 14">
            <a:extLst>
              <a:ext uri="{FF2B5EF4-FFF2-40B4-BE49-F238E27FC236}">
                <a16:creationId xmlns:a16="http://schemas.microsoft.com/office/drawing/2014/main" id="{17DFF96A-5945-C64D-A67B-44ED956C2E04}"/>
              </a:ext>
            </a:extLst>
          </p:cNvPr>
          <p:cNvSpPr txBox="1"/>
          <p:nvPr/>
        </p:nvSpPr>
        <p:spPr>
          <a:xfrm>
            <a:off x="1815863" y="2362733"/>
            <a:ext cx="317737" cy="169277"/>
          </a:xfrm>
          <a:prstGeom prst="rect">
            <a:avLst/>
          </a:prstGeom>
          <a:noFill/>
        </p:spPr>
        <p:txBody>
          <a:bodyPr wrap="square" rtlCol="0">
            <a:spAutoFit/>
          </a:bodyPr>
          <a:lstStyle/>
          <a:p>
            <a:r>
              <a:rPr lang="en-US" altLang="zh-CN" sz="500" dirty="0"/>
              <a:t>A6</a:t>
            </a:r>
            <a:endParaRPr lang="en-US" sz="500" dirty="0"/>
          </a:p>
        </p:txBody>
      </p:sp>
      <p:sp>
        <p:nvSpPr>
          <p:cNvPr id="16" name="TextBox 15">
            <a:extLst>
              <a:ext uri="{FF2B5EF4-FFF2-40B4-BE49-F238E27FC236}">
                <a16:creationId xmlns:a16="http://schemas.microsoft.com/office/drawing/2014/main" id="{CB15F559-8422-7147-9982-CEBC6E6BFB64}"/>
              </a:ext>
            </a:extLst>
          </p:cNvPr>
          <p:cNvSpPr txBox="1"/>
          <p:nvPr/>
        </p:nvSpPr>
        <p:spPr>
          <a:xfrm>
            <a:off x="2087531" y="2528385"/>
            <a:ext cx="317737" cy="169277"/>
          </a:xfrm>
          <a:prstGeom prst="rect">
            <a:avLst/>
          </a:prstGeom>
          <a:noFill/>
        </p:spPr>
        <p:txBody>
          <a:bodyPr wrap="square" rtlCol="0">
            <a:spAutoFit/>
          </a:bodyPr>
          <a:lstStyle/>
          <a:p>
            <a:r>
              <a:rPr lang="en-US" altLang="zh-CN" sz="500" dirty="0"/>
              <a:t>A7</a:t>
            </a:r>
            <a:endParaRPr lang="en-US" sz="500" dirty="0"/>
          </a:p>
        </p:txBody>
      </p:sp>
      <p:sp>
        <p:nvSpPr>
          <p:cNvPr id="17" name="TextBox 16">
            <a:extLst>
              <a:ext uri="{FF2B5EF4-FFF2-40B4-BE49-F238E27FC236}">
                <a16:creationId xmlns:a16="http://schemas.microsoft.com/office/drawing/2014/main" id="{6DB18BD5-AAF0-3648-A474-3D94E0665D40}"/>
              </a:ext>
            </a:extLst>
          </p:cNvPr>
          <p:cNvSpPr txBox="1"/>
          <p:nvPr/>
        </p:nvSpPr>
        <p:spPr>
          <a:xfrm>
            <a:off x="2332695" y="2614525"/>
            <a:ext cx="317737" cy="169277"/>
          </a:xfrm>
          <a:prstGeom prst="rect">
            <a:avLst/>
          </a:prstGeom>
          <a:noFill/>
        </p:spPr>
        <p:txBody>
          <a:bodyPr wrap="square" rtlCol="0">
            <a:spAutoFit/>
          </a:bodyPr>
          <a:lstStyle/>
          <a:p>
            <a:r>
              <a:rPr lang="en-US" altLang="zh-CN" sz="500" dirty="0"/>
              <a:t>A8</a:t>
            </a:r>
            <a:endParaRPr lang="en-US" sz="500" dirty="0"/>
          </a:p>
        </p:txBody>
      </p:sp>
      <p:sp>
        <p:nvSpPr>
          <p:cNvPr id="18" name="TextBox 17">
            <a:extLst>
              <a:ext uri="{FF2B5EF4-FFF2-40B4-BE49-F238E27FC236}">
                <a16:creationId xmlns:a16="http://schemas.microsoft.com/office/drawing/2014/main" id="{A2C033EB-BCA2-694F-A228-FCD6D68D199A}"/>
              </a:ext>
            </a:extLst>
          </p:cNvPr>
          <p:cNvSpPr txBox="1"/>
          <p:nvPr/>
        </p:nvSpPr>
        <p:spPr>
          <a:xfrm>
            <a:off x="2630867" y="2574771"/>
            <a:ext cx="317737" cy="169277"/>
          </a:xfrm>
          <a:prstGeom prst="rect">
            <a:avLst/>
          </a:prstGeom>
          <a:noFill/>
        </p:spPr>
        <p:txBody>
          <a:bodyPr wrap="square" rtlCol="0">
            <a:spAutoFit/>
          </a:bodyPr>
          <a:lstStyle/>
          <a:p>
            <a:r>
              <a:rPr lang="en-US" altLang="zh-CN" sz="500" dirty="0"/>
              <a:t>A9</a:t>
            </a:r>
            <a:endParaRPr lang="en-US" sz="500" dirty="0"/>
          </a:p>
        </p:txBody>
      </p:sp>
      <p:sp>
        <p:nvSpPr>
          <p:cNvPr id="19" name="TextBox 18">
            <a:extLst>
              <a:ext uri="{FF2B5EF4-FFF2-40B4-BE49-F238E27FC236}">
                <a16:creationId xmlns:a16="http://schemas.microsoft.com/office/drawing/2014/main" id="{9D837B1E-93C6-8745-847D-8D3BD0F26AD3}"/>
              </a:ext>
            </a:extLst>
          </p:cNvPr>
          <p:cNvSpPr txBox="1"/>
          <p:nvPr/>
        </p:nvSpPr>
        <p:spPr>
          <a:xfrm>
            <a:off x="2770016" y="2519579"/>
            <a:ext cx="309490" cy="153888"/>
          </a:xfrm>
          <a:prstGeom prst="rect">
            <a:avLst/>
          </a:prstGeom>
          <a:noFill/>
        </p:spPr>
        <p:txBody>
          <a:bodyPr wrap="square" rtlCol="0">
            <a:spAutoFit/>
          </a:bodyPr>
          <a:lstStyle/>
          <a:p>
            <a:r>
              <a:rPr lang="en-US" altLang="zh-CN" sz="400" dirty="0"/>
              <a:t>A10</a:t>
            </a:r>
            <a:endParaRPr lang="en-US" sz="400" dirty="0"/>
          </a:p>
        </p:txBody>
      </p:sp>
      <p:sp>
        <p:nvSpPr>
          <p:cNvPr id="20" name="TextBox 19">
            <a:extLst>
              <a:ext uri="{FF2B5EF4-FFF2-40B4-BE49-F238E27FC236}">
                <a16:creationId xmlns:a16="http://schemas.microsoft.com/office/drawing/2014/main" id="{BF6809DF-4E16-5E42-8DA1-104EBEB65D1F}"/>
              </a:ext>
            </a:extLst>
          </p:cNvPr>
          <p:cNvSpPr txBox="1"/>
          <p:nvPr/>
        </p:nvSpPr>
        <p:spPr>
          <a:xfrm>
            <a:off x="3138571" y="2435530"/>
            <a:ext cx="309490" cy="169277"/>
          </a:xfrm>
          <a:prstGeom prst="rect">
            <a:avLst/>
          </a:prstGeom>
          <a:noFill/>
        </p:spPr>
        <p:txBody>
          <a:bodyPr wrap="square" rtlCol="0">
            <a:spAutoFit/>
          </a:bodyPr>
          <a:lstStyle/>
          <a:p>
            <a:r>
              <a:rPr lang="en-US" altLang="zh-CN" sz="500" dirty="0">
                <a:latin typeface="Times New Roman" panose="02020603050405020304" pitchFamily="18" charset="0"/>
                <a:cs typeface="Times New Roman" panose="02020603050405020304" pitchFamily="18" charset="0"/>
              </a:rPr>
              <a:t>JY1</a:t>
            </a:r>
            <a:endParaRPr lang="en-US" sz="5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16C546C-53D4-014B-9E53-9400895047B2}"/>
              </a:ext>
            </a:extLst>
          </p:cNvPr>
          <p:cNvSpPr txBox="1"/>
          <p:nvPr/>
        </p:nvSpPr>
        <p:spPr>
          <a:xfrm>
            <a:off x="3291129" y="2431996"/>
            <a:ext cx="309490" cy="169277"/>
          </a:xfrm>
          <a:prstGeom prst="rect">
            <a:avLst/>
          </a:prstGeom>
          <a:noFill/>
        </p:spPr>
        <p:txBody>
          <a:bodyPr wrap="square" rtlCol="0">
            <a:spAutoFit/>
          </a:bodyPr>
          <a:lstStyle/>
          <a:p>
            <a:r>
              <a:rPr lang="en-US" altLang="zh-CN" sz="500" dirty="0">
                <a:latin typeface="Times New Roman" panose="02020603050405020304" pitchFamily="18" charset="0"/>
                <a:cs typeface="Times New Roman" panose="02020603050405020304" pitchFamily="18" charset="0"/>
              </a:rPr>
              <a:t>JY2</a:t>
            </a:r>
            <a:endParaRPr lang="en-US" sz="5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27771A69-6135-D04C-B932-552EBC5C7270}"/>
              </a:ext>
            </a:extLst>
          </p:cNvPr>
          <p:cNvSpPr txBox="1"/>
          <p:nvPr/>
        </p:nvSpPr>
        <p:spPr>
          <a:xfrm>
            <a:off x="3571504" y="2631837"/>
            <a:ext cx="309490" cy="169277"/>
          </a:xfrm>
          <a:prstGeom prst="rect">
            <a:avLst/>
          </a:prstGeom>
          <a:noFill/>
        </p:spPr>
        <p:txBody>
          <a:bodyPr wrap="square" rtlCol="0">
            <a:spAutoFit/>
          </a:bodyPr>
          <a:lstStyle/>
          <a:p>
            <a:r>
              <a:rPr lang="en-US" altLang="zh-CN" sz="500" dirty="0">
                <a:latin typeface="Times New Roman" panose="02020603050405020304" pitchFamily="18" charset="0"/>
                <a:cs typeface="Times New Roman" panose="02020603050405020304" pitchFamily="18" charset="0"/>
              </a:rPr>
              <a:t>JY3</a:t>
            </a:r>
            <a:endParaRPr lang="en-US" sz="500" dirty="0">
              <a:latin typeface="Times New Roman" panose="02020603050405020304" pitchFamily="18" charset="0"/>
              <a:cs typeface="Times New Roman" panose="02020603050405020304" pitchFamily="18" charset="0"/>
            </a:endParaRPr>
          </a:p>
        </p:txBody>
      </p:sp>
      <p:sp>
        <p:nvSpPr>
          <p:cNvPr id="33" name="Slide Number Placeholder 2">
            <a:extLst>
              <a:ext uri="{FF2B5EF4-FFF2-40B4-BE49-F238E27FC236}">
                <a16:creationId xmlns:a16="http://schemas.microsoft.com/office/drawing/2014/main" id="{FEE71DBF-1C32-B841-B927-EE13E05A8949}"/>
              </a:ext>
            </a:extLst>
          </p:cNvPr>
          <p:cNvSpPr txBox="1">
            <a:spLocks/>
          </p:cNvSpPr>
          <p:nvPr/>
        </p:nvSpPr>
        <p:spPr>
          <a:xfrm>
            <a:off x="11696852" y="229347"/>
            <a:ext cx="509108"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12</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
        <p:nvSpPr>
          <p:cNvPr id="6" name="Frame 5">
            <a:extLst>
              <a:ext uri="{FF2B5EF4-FFF2-40B4-BE49-F238E27FC236}">
                <a16:creationId xmlns:a16="http://schemas.microsoft.com/office/drawing/2014/main" id="{AC88CD91-5294-1C44-A713-FA0BAD637A62}"/>
              </a:ext>
            </a:extLst>
          </p:cNvPr>
          <p:cNvSpPr/>
          <p:nvPr/>
        </p:nvSpPr>
        <p:spPr>
          <a:xfrm>
            <a:off x="5152877" y="806897"/>
            <a:ext cx="1519550" cy="406737"/>
          </a:xfrm>
          <a:prstGeom prst="fram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Waterbody</a:t>
            </a:r>
            <a:endParaRPr lang="en-CN" dirty="0">
              <a:solidFill>
                <a:schemeClr val="tx1"/>
              </a:solidFill>
            </a:endParaRPr>
          </a:p>
        </p:txBody>
      </p:sp>
      <p:pic>
        <p:nvPicPr>
          <p:cNvPr id="35" name="Picture 34">
            <a:extLst>
              <a:ext uri="{FF2B5EF4-FFF2-40B4-BE49-F238E27FC236}">
                <a16:creationId xmlns:a16="http://schemas.microsoft.com/office/drawing/2014/main" id="{7070135E-0587-1B48-9A75-955031B3C79F}"/>
              </a:ext>
            </a:extLst>
          </p:cNvPr>
          <p:cNvPicPr>
            <a:picLocks noChangeAspect="1"/>
          </p:cNvPicPr>
          <p:nvPr/>
        </p:nvPicPr>
        <p:blipFill>
          <a:blip r:embed="rId4"/>
          <a:stretch>
            <a:fillRect/>
          </a:stretch>
        </p:blipFill>
        <p:spPr>
          <a:xfrm>
            <a:off x="8849710" y="31947"/>
            <a:ext cx="3287773" cy="1562352"/>
          </a:xfrm>
          <a:prstGeom prst="rect">
            <a:avLst/>
          </a:prstGeom>
          <a:ln>
            <a:noFill/>
          </a:ln>
        </p:spPr>
      </p:pic>
      <p:sp>
        <p:nvSpPr>
          <p:cNvPr id="8" name="文本框 17">
            <a:extLst>
              <a:ext uri="{FF2B5EF4-FFF2-40B4-BE49-F238E27FC236}">
                <a16:creationId xmlns:a16="http://schemas.microsoft.com/office/drawing/2014/main" id="{DA5F42BA-2606-774D-ABED-1972C6326F86}"/>
              </a:ext>
            </a:extLst>
          </p:cNvPr>
          <p:cNvSpPr txBox="1"/>
          <p:nvPr/>
        </p:nvSpPr>
        <p:spPr>
          <a:xfrm>
            <a:off x="6096000" y="1594298"/>
            <a:ext cx="5453169" cy="422360"/>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A</a:t>
            </a:r>
            <a:r>
              <a:rPr lang="en-US" altLang="ja-JP" b="1" dirty="0">
                <a:latin typeface="Times New Roman" panose="02020603050405020304" pitchFamily="18" charset="0"/>
                <a:ea typeface="+mn-ea"/>
                <a:cs typeface="Times New Roman" panose="02020603050405020304" pitchFamily="18" charset="0"/>
              </a:rPr>
              <a:t>verage monthly temperature and precipitation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475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152028-9EBC-5C4A-BBF3-16B339A9493D}"/>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872761" y="1110179"/>
            <a:ext cx="4481753" cy="5073259"/>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2C2B6DCC-959A-6548-9F83-F3EB3B3FB4AC}"/>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277120" y="1110181"/>
            <a:ext cx="5212080" cy="3063240"/>
          </a:xfrm>
          <a:prstGeom prst="rect">
            <a:avLst/>
          </a:prstGeom>
          <a:ln>
            <a:noFill/>
          </a:ln>
          <a:extLst>
            <a:ext uri="{53640926-AAD7-44D8-BBD7-CCE9431645EC}">
              <a14:shadowObscured xmlns:a14="http://schemas.microsoft.com/office/drawing/2010/main"/>
            </a:ext>
          </a:extLst>
        </p:spPr>
      </p:pic>
      <p:graphicFrame>
        <p:nvGraphicFramePr>
          <p:cNvPr id="4" name="Table 3">
            <a:extLst>
              <a:ext uri="{FF2B5EF4-FFF2-40B4-BE49-F238E27FC236}">
                <a16:creationId xmlns:a16="http://schemas.microsoft.com/office/drawing/2014/main" id="{EF9F7C14-0117-2D43-88B7-13D0DE2F8DE9}"/>
              </a:ext>
            </a:extLst>
          </p:cNvPr>
          <p:cNvGraphicFramePr>
            <a:graphicFrameLocks noGrp="1"/>
          </p:cNvGraphicFramePr>
          <p:nvPr>
            <p:extLst>
              <p:ext uri="{D42A27DB-BD31-4B8C-83A1-F6EECF244321}">
                <p14:modId xmlns:p14="http://schemas.microsoft.com/office/powerpoint/2010/main" val="1044119277"/>
              </p:ext>
            </p:extLst>
          </p:nvPr>
        </p:nvGraphicFramePr>
        <p:xfrm>
          <a:off x="6617045" y="4512119"/>
          <a:ext cx="4778176" cy="1719644"/>
        </p:xfrm>
        <a:graphic>
          <a:graphicData uri="http://schemas.openxmlformats.org/drawingml/2006/table">
            <a:tbl>
              <a:tblPr firstRow="1" firstCol="1" bandRow="1">
                <a:tableStyleId>{7DF18680-E054-41AD-8BC1-D1AEF772440D}</a:tableStyleId>
              </a:tblPr>
              <a:tblGrid>
                <a:gridCol w="916435">
                  <a:extLst>
                    <a:ext uri="{9D8B030D-6E8A-4147-A177-3AD203B41FA5}">
                      <a16:colId xmlns:a16="http://schemas.microsoft.com/office/drawing/2014/main" val="1707787056"/>
                    </a:ext>
                  </a:extLst>
                </a:gridCol>
                <a:gridCol w="938715">
                  <a:extLst>
                    <a:ext uri="{9D8B030D-6E8A-4147-A177-3AD203B41FA5}">
                      <a16:colId xmlns:a16="http://schemas.microsoft.com/office/drawing/2014/main" val="2021006292"/>
                    </a:ext>
                  </a:extLst>
                </a:gridCol>
                <a:gridCol w="938716">
                  <a:extLst>
                    <a:ext uri="{9D8B030D-6E8A-4147-A177-3AD203B41FA5}">
                      <a16:colId xmlns:a16="http://schemas.microsoft.com/office/drawing/2014/main" val="4013408258"/>
                    </a:ext>
                  </a:extLst>
                </a:gridCol>
                <a:gridCol w="1039145">
                  <a:extLst>
                    <a:ext uri="{9D8B030D-6E8A-4147-A177-3AD203B41FA5}">
                      <a16:colId xmlns:a16="http://schemas.microsoft.com/office/drawing/2014/main" val="651423428"/>
                    </a:ext>
                  </a:extLst>
                </a:gridCol>
                <a:gridCol w="945165">
                  <a:extLst>
                    <a:ext uri="{9D8B030D-6E8A-4147-A177-3AD203B41FA5}">
                      <a16:colId xmlns:a16="http://schemas.microsoft.com/office/drawing/2014/main" val="3301169349"/>
                    </a:ext>
                  </a:extLst>
                </a:gridCol>
              </a:tblGrid>
              <a:tr h="264795">
                <a:tc>
                  <a:txBody>
                    <a:bodyPr/>
                    <a:lstStyle/>
                    <a:p>
                      <a:pPr marL="0" marR="0" algn="just">
                        <a:lnSpc>
                          <a:spcPct val="150000"/>
                        </a:lnSpc>
                        <a:spcBef>
                          <a:spcPts val="0"/>
                        </a:spcBef>
                        <a:spcAft>
                          <a:spcPts val="0"/>
                        </a:spcAft>
                      </a:pP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gridSpan="2">
                  <a:txBody>
                    <a:bodyPr/>
                    <a:lstStyle/>
                    <a:p>
                      <a:pPr marL="0" marR="0" algn="ctr">
                        <a:lnSpc>
                          <a:spcPct val="150000"/>
                        </a:lnSpc>
                        <a:spcBef>
                          <a:spcPts val="0"/>
                        </a:spcBef>
                        <a:spcAft>
                          <a:spcPts val="0"/>
                        </a:spcAft>
                      </a:pPr>
                      <a:r>
                        <a:rPr lang="en-US" sz="1400" kern="100" dirty="0">
                          <a:effectLst/>
                          <a:latin typeface="Times New Roman" panose="02020603050405020304" pitchFamily="18" charset="0"/>
                          <a:cs typeface="Times New Roman" panose="02020603050405020304" pitchFamily="18" charset="0"/>
                        </a:rPr>
                        <a:t>Summer</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hMerge="1">
                  <a:txBody>
                    <a:bodyPr/>
                    <a:lstStyle/>
                    <a:p>
                      <a:endParaRPr lang="en-US"/>
                    </a:p>
                  </a:txBody>
                  <a:tcPr/>
                </a:tc>
                <a:tc gridSpan="2">
                  <a:txBody>
                    <a:bodyPr/>
                    <a:lstStyle/>
                    <a:p>
                      <a:pPr algn="ctr">
                        <a:lnSpc>
                          <a:spcPct val="150000"/>
                        </a:lnSpc>
                      </a:pPr>
                      <a:r>
                        <a:rPr lang="en-US" sz="1400" kern="100" dirty="0">
                          <a:effectLst/>
                          <a:latin typeface="Times New Roman" panose="02020603050405020304" pitchFamily="18" charset="0"/>
                          <a:cs typeface="Times New Roman" panose="02020603050405020304" pitchFamily="18" charset="0"/>
                        </a:rPr>
                        <a:t>Autumn</a:t>
                      </a:r>
                      <a:endParaRPr lang="en-US" sz="2400" dirty="0">
                        <a:latin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US" dirty="0"/>
                    </a:p>
                  </a:txBody>
                  <a:tcPr marL="68580" marR="68580" marT="0" marB="0" anchor="b"/>
                </a:tc>
                <a:extLst>
                  <a:ext uri="{0D108BD9-81ED-4DB2-BD59-A6C34878D82A}">
                    <a16:rowId xmlns:a16="http://schemas.microsoft.com/office/drawing/2014/main" val="3135865364"/>
                  </a:ext>
                </a:extLst>
              </a:tr>
              <a:tr h="151132">
                <a:tc>
                  <a:txBody>
                    <a:bodyPr/>
                    <a:lstStyle/>
                    <a:p>
                      <a:r>
                        <a:rPr lang="en-US" sz="1200" dirty="0" err="1">
                          <a:latin typeface="Times New Roman" panose="02020603050405020304" pitchFamily="18" charset="0"/>
                          <a:cs typeface="Times New Roman" panose="02020603050405020304" pitchFamily="18" charset="0"/>
                        </a:rPr>
                        <a:t>Pterin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pM</a:t>
                      </a:r>
                      <a:r>
                        <a:rPr lang="en-US" sz="1200" dirty="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Flood_S</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Flood_B</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Dry_S</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Dry_B</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269617427"/>
                  </a:ext>
                </a:extLst>
              </a:tr>
              <a:tr h="304165">
                <a:tc>
                  <a:txBody>
                    <a:bodyPr/>
                    <a:lstStyle/>
                    <a:p>
                      <a:pPr marL="0" marR="0" algn="ctr">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NP</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13.7±7.06A</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19.7±8.43a</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4.66±2.33AB</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4.27±2.10ab</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77299902"/>
                  </a:ext>
                </a:extLst>
              </a:tr>
              <a:tr h="304165">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DNP</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9.37±8.63A</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11.8±16.4a</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3.50±2.58B</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3.57±3.20b</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2188693188"/>
                  </a:ext>
                </a:extLst>
              </a:tr>
              <a:tr h="304165">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BP</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6.68±4.72A</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11.0±11.7a</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dirty="0">
                          <a:solidFill>
                            <a:srgbClr val="C00000"/>
                          </a:solidFill>
                          <a:effectLst/>
                          <a:latin typeface="Times New Roman" panose="02020603050405020304" pitchFamily="18" charset="0"/>
                          <a:cs typeface="Times New Roman" panose="02020603050405020304" pitchFamily="18" charset="0"/>
                        </a:rPr>
                        <a:t>8.72±4.90A</a:t>
                      </a:r>
                      <a:endParaRPr lang="en-US" sz="1200" kern="100" dirty="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7.35±4.20a</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3014044053"/>
                  </a:ext>
                </a:extLst>
              </a:tr>
              <a:tr h="304165">
                <a:tc>
                  <a:txBody>
                    <a:bodyPr/>
                    <a:lstStyle/>
                    <a:p>
                      <a:pPr marL="0" marR="0" algn="ctr">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IP</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24.6±39.6A</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27.1±41.7a</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7.62±6.03AB</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7.71±4.54a</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b"/>
                </a:tc>
                <a:extLst>
                  <a:ext uri="{0D108BD9-81ED-4DB2-BD59-A6C34878D82A}">
                    <a16:rowId xmlns:a16="http://schemas.microsoft.com/office/drawing/2014/main" val="1896748527"/>
                  </a:ext>
                </a:extLst>
              </a:tr>
            </a:tbl>
          </a:graphicData>
        </a:graphic>
      </p:graphicFrame>
      <p:sp>
        <p:nvSpPr>
          <p:cNvPr id="5" name="圆角矩形 5">
            <a:extLst>
              <a:ext uri="{FF2B5EF4-FFF2-40B4-BE49-F238E27FC236}">
                <a16:creationId xmlns:a16="http://schemas.microsoft.com/office/drawing/2014/main" id="{F116B920-F09F-E341-92C4-F2263D4E78BC}"/>
              </a:ext>
            </a:extLst>
          </p:cNvPr>
          <p:cNvSpPr/>
          <p:nvPr/>
        </p:nvSpPr>
        <p:spPr>
          <a:xfrm>
            <a:off x="-156603" y="167459"/>
            <a:ext cx="6974942"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700" b="1" dirty="0">
                <a:solidFill>
                  <a:srgbClr val="011893"/>
                </a:solidFill>
                <a:latin typeface="Microsoft YaHei" panose="020B0503020204020204" pitchFamily="34" charset="-122"/>
                <a:ea typeface="Microsoft YaHei" panose="020B0503020204020204" pitchFamily="34" charset="-122"/>
              </a:rPr>
              <a:t>Changes of seawater chemical parameters</a:t>
            </a:r>
            <a:r>
              <a:rPr kumimoji="1" lang="zh-CN" altLang="en-US" sz="1700" b="1" dirty="0">
                <a:solidFill>
                  <a:srgbClr val="011893"/>
                </a:solidFill>
                <a:latin typeface="Microsoft YaHei" panose="020B0503020204020204" pitchFamily="34" charset="-122"/>
                <a:ea typeface="Microsoft YaHei" panose="020B0503020204020204" pitchFamily="34" charset="-122"/>
              </a:rPr>
              <a:t> </a:t>
            </a:r>
            <a:r>
              <a:rPr kumimoji="1" lang="en-US" altLang="zh-CN" sz="1700" b="1" dirty="0">
                <a:solidFill>
                  <a:srgbClr val="011893"/>
                </a:solidFill>
                <a:latin typeface="Microsoft YaHei" panose="020B0503020204020204" pitchFamily="34" charset="-122"/>
                <a:ea typeface="Microsoft YaHei" panose="020B0503020204020204" pitchFamily="34" charset="-122"/>
              </a:rPr>
              <a:t>and</a:t>
            </a:r>
            <a:r>
              <a:rPr kumimoji="1" lang="zh-CN" altLang="en-US" sz="1700" b="1" dirty="0">
                <a:solidFill>
                  <a:srgbClr val="011893"/>
                </a:solidFill>
                <a:latin typeface="Microsoft YaHei" panose="020B0503020204020204" pitchFamily="34" charset="-122"/>
                <a:ea typeface="Microsoft YaHei" panose="020B0503020204020204" pitchFamily="34" charset="-122"/>
              </a:rPr>
              <a:t> </a:t>
            </a:r>
            <a:r>
              <a:rPr kumimoji="1" lang="en-US" altLang="zh-CN" sz="1700" b="1" dirty="0" err="1">
                <a:solidFill>
                  <a:srgbClr val="011893"/>
                </a:solidFill>
                <a:latin typeface="Microsoft YaHei" panose="020B0503020204020204" pitchFamily="34" charset="-122"/>
                <a:ea typeface="Microsoft YaHei" panose="020B0503020204020204" pitchFamily="34" charset="-122"/>
              </a:rPr>
              <a:t>pterins</a:t>
            </a:r>
            <a:endParaRPr kumimoji="1" lang="zh-CN" altLang="en-US" sz="1700" b="1" dirty="0">
              <a:solidFill>
                <a:srgbClr val="011893"/>
              </a:solidFill>
              <a:latin typeface="Microsoft YaHei" panose="020B0503020204020204" pitchFamily="34" charset="-122"/>
              <a:ea typeface="Microsoft YaHei" panose="020B0503020204020204" pitchFamily="34" charset="-122"/>
            </a:endParaRPr>
          </a:p>
        </p:txBody>
      </p:sp>
      <p:sp>
        <p:nvSpPr>
          <p:cNvPr id="6" name="文本框 17">
            <a:extLst>
              <a:ext uri="{FF2B5EF4-FFF2-40B4-BE49-F238E27FC236}">
                <a16:creationId xmlns:a16="http://schemas.microsoft.com/office/drawing/2014/main" id="{D32D3E18-71DD-494A-AD95-5A33D3E5C514}"/>
              </a:ext>
            </a:extLst>
          </p:cNvPr>
          <p:cNvSpPr txBox="1"/>
          <p:nvPr/>
        </p:nvSpPr>
        <p:spPr>
          <a:xfrm>
            <a:off x="835229" y="699633"/>
            <a:ext cx="3190137"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T/S,</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DO</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and</a:t>
            </a:r>
            <a:r>
              <a:rPr lang="zh-CN" altLang="en-US" b="1" dirty="0">
                <a:latin typeface="Times New Roman" panose="02020603050405020304" pitchFamily="18" charset="0"/>
                <a:ea typeface="+mn-ea"/>
                <a:cs typeface="Times New Roman" panose="02020603050405020304" pitchFamily="18" charset="0"/>
              </a:rPr>
              <a:t> </a:t>
            </a:r>
            <a:r>
              <a:rPr lang="en-US" altLang="zh-CN" b="1" dirty="0" err="1">
                <a:latin typeface="Times New Roman" panose="02020603050405020304" pitchFamily="18" charset="0"/>
                <a:ea typeface="+mn-ea"/>
                <a:cs typeface="Times New Roman" panose="02020603050405020304" pitchFamily="18" charset="0"/>
              </a:rPr>
              <a:t>Chl</a:t>
            </a:r>
            <a:r>
              <a:rPr lang="en-US" altLang="zh-CN" b="1" dirty="0">
                <a:latin typeface="Times New Roman" panose="02020603050405020304" pitchFamily="18" charset="0"/>
                <a:ea typeface="+mn-ea"/>
                <a:cs typeface="Times New Roman" panose="02020603050405020304" pitchFamily="18" charset="0"/>
              </a:rPr>
              <a:t>-a</a:t>
            </a:r>
            <a:endParaRPr lang="zh-CN" altLang="en-US" b="1" dirty="0">
              <a:latin typeface="Times New Roman" panose="02020603050405020304" pitchFamily="18" charset="0"/>
              <a:ea typeface="+mn-ea"/>
              <a:cs typeface="Times New Roman" panose="02020603050405020304" pitchFamily="18" charset="0"/>
            </a:endParaRPr>
          </a:p>
        </p:txBody>
      </p:sp>
      <p:sp>
        <p:nvSpPr>
          <p:cNvPr id="7" name="文本框 17">
            <a:extLst>
              <a:ext uri="{FF2B5EF4-FFF2-40B4-BE49-F238E27FC236}">
                <a16:creationId xmlns:a16="http://schemas.microsoft.com/office/drawing/2014/main" id="{F13E314A-ACDE-9A40-928E-04307CAF48C8}"/>
              </a:ext>
            </a:extLst>
          </p:cNvPr>
          <p:cNvSpPr txBox="1"/>
          <p:nvPr/>
        </p:nvSpPr>
        <p:spPr>
          <a:xfrm>
            <a:off x="5770246" y="702565"/>
            <a:ext cx="4602480" cy="42229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D</a:t>
            </a:r>
            <a:r>
              <a:rPr lang="en-US" altLang="ja-JP" b="1" dirty="0">
                <a:latin typeface="Times New Roman" panose="02020603050405020304" pitchFamily="18" charset="0"/>
                <a:ea typeface="+mn-ea"/>
                <a:cs typeface="Times New Roman" panose="02020603050405020304" pitchFamily="18" charset="0"/>
              </a:rPr>
              <a:t>istribution of </a:t>
            </a:r>
            <a:r>
              <a:rPr lang="en-US" altLang="ja-JP" b="1" dirty="0" err="1">
                <a:latin typeface="Times New Roman" panose="02020603050405020304" pitchFamily="18" charset="0"/>
                <a:ea typeface="+mn-ea"/>
                <a:cs typeface="Times New Roman" panose="02020603050405020304" pitchFamily="18" charset="0"/>
              </a:rPr>
              <a:t>pterin</a:t>
            </a:r>
            <a:r>
              <a:rPr lang="en-US" altLang="ja-JP" b="1" dirty="0">
                <a:latin typeface="Times New Roman" panose="02020603050405020304" pitchFamily="18" charset="0"/>
                <a:ea typeface="+mn-ea"/>
                <a:cs typeface="Times New Roman" panose="02020603050405020304" pitchFamily="18" charset="0"/>
              </a:rPr>
              <a:t> varies with salinity</a:t>
            </a:r>
            <a:endParaRPr lang="zh-CN" altLang="en-US" b="1" dirty="0">
              <a:latin typeface="Times New Roman" panose="02020603050405020304" pitchFamily="18" charset="0"/>
              <a:ea typeface="+mn-ea"/>
              <a:cs typeface="Times New Roman" panose="02020603050405020304" pitchFamily="18" charset="0"/>
            </a:endParaRPr>
          </a:p>
        </p:txBody>
      </p:sp>
      <p:sp>
        <p:nvSpPr>
          <p:cNvPr id="8" name="文本框 17">
            <a:extLst>
              <a:ext uri="{FF2B5EF4-FFF2-40B4-BE49-F238E27FC236}">
                <a16:creationId xmlns:a16="http://schemas.microsoft.com/office/drawing/2014/main" id="{6A23EABE-E0DF-2141-AE05-35FA45F70663}"/>
              </a:ext>
            </a:extLst>
          </p:cNvPr>
          <p:cNvSpPr txBox="1"/>
          <p:nvPr/>
        </p:nvSpPr>
        <p:spPr>
          <a:xfrm>
            <a:off x="5763944" y="4076174"/>
            <a:ext cx="6343063" cy="422360"/>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M</a:t>
            </a:r>
            <a:r>
              <a:rPr lang="en-US" altLang="ja-JP" b="1" dirty="0">
                <a:latin typeface="Times New Roman" panose="02020603050405020304" pitchFamily="18" charset="0"/>
                <a:ea typeface="+mn-ea"/>
                <a:cs typeface="Times New Roman" panose="02020603050405020304" pitchFamily="18" charset="0"/>
              </a:rPr>
              <a:t>ean value distribution of the corresponding layer of </a:t>
            </a:r>
            <a:r>
              <a:rPr lang="en-US" altLang="ja-JP" b="1" dirty="0" err="1">
                <a:latin typeface="Times New Roman" panose="02020603050405020304" pitchFamily="18" charset="0"/>
                <a:ea typeface="+mn-ea"/>
                <a:cs typeface="Times New Roman" panose="02020603050405020304" pitchFamily="18" charset="0"/>
              </a:rPr>
              <a:t>pterin</a:t>
            </a:r>
            <a:endParaRPr lang="zh-CN" altLang="en-US" b="1" dirty="0">
              <a:latin typeface="Times New Roman" panose="02020603050405020304" pitchFamily="18" charset="0"/>
              <a:ea typeface="+mn-ea"/>
              <a:cs typeface="Times New Roman" panose="02020603050405020304" pitchFamily="18" charset="0"/>
            </a:endParaRPr>
          </a:p>
        </p:txBody>
      </p:sp>
      <p:sp>
        <p:nvSpPr>
          <p:cNvPr id="9" name="TextBox 15">
            <a:extLst>
              <a:ext uri="{FF2B5EF4-FFF2-40B4-BE49-F238E27FC236}">
                <a16:creationId xmlns:a16="http://schemas.microsoft.com/office/drawing/2014/main" id="{0E709F16-BF1F-DE4E-8B21-D20F11DDC67C}"/>
              </a:ext>
            </a:extLst>
          </p:cNvPr>
          <p:cNvSpPr txBox="1"/>
          <p:nvPr/>
        </p:nvSpPr>
        <p:spPr>
          <a:xfrm>
            <a:off x="159337" y="6345922"/>
            <a:ext cx="634306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DO decrease</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d</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  first and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then</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increase</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d</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JRE</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 XMB: surface layer &gt; bottom layer</a:t>
            </a:r>
          </a:p>
          <a:p>
            <a:pPr marL="285750" indent="-285750">
              <a:buFont typeface="Wingdings" panose="05000000000000000000" pitchFamily="2" charset="2"/>
              <a:buChar char="Ø"/>
            </a:pPr>
            <a:r>
              <a:rPr lang="en-US" altLang="ja-JP" sz="1400" dirty="0" err="1">
                <a:latin typeface="Times New Roman" panose="02020603050405020304" pitchFamily="18" charset="0"/>
                <a:ea typeface="SimSun" panose="02010600030101010101" pitchFamily="2" charset="-122"/>
                <a:cs typeface="Times New Roman" panose="02020603050405020304" pitchFamily="18" charset="0"/>
              </a:rPr>
              <a:t>Chl</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-a</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Flood</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period</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&gt;</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Dry</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period</a:t>
            </a:r>
            <a:endParaRPr lang="zh-CN" altLang="en-US" sz="14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TextBox 15">
            <a:extLst>
              <a:ext uri="{FF2B5EF4-FFF2-40B4-BE49-F238E27FC236}">
                <a16:creationId xmlns:a16="http://schemas.microsoft.com/office/drawing/2014/main" id="{57E76651-806F-8A4F-85A4-4B185C1EBAC5}"/>
              </a:ext>
            </a:extLst>
          </p:cNvPr>
          <p:cNvSpPr txBox="1"/>
          <p:nvPr/>
        </p:nvSpPr>
        <p:spPr>
          <a:xfrm>
            <a:off x="6688510" y="6245477"/>
            <a:ext cx="502955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altLang="ja-JP" sz="12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Flood period &gt; Dry period</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Same</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as</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err="1">
                <a:latin typeface="Times New Roman" panose="02020603050405020304" pitchFamily="18" charset="0"/>
                <a:ea typeface="SimSun" panose="02010600030101010101" pitchFamily="2" charset="-122"/>
                <a:cs typeface="Times New Roman" panose="02020603050405020304" pitchFamily="18" charset="0"/>
              </a:rPr>
              <a:t>C</a:t>
            </a:r>
            <a:r>
              <a:rPr lang="en-US" altLang="ja-JP" sz="1200" dirty="0" err="1">
                <a:latin typeface="Times New Roman" panose="02020603050405020304" pitchFamily="18" charset="0"/>
                <a:ea typeface="SimSun" panose="02010600030101010101" pitchFamily="2" charset="-122"/>
                <a:cs typeface="Times New Roman" panose="02020603050405020304" pitchFamily="18" charset="0"/>
              </a:rPr>
              <a:t>hl</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a</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endParaRPr lang="en-US" altLang="ja-JP" sz="12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buFont typeface="Wingdings" panose="05000000000000000000" pitchFamily="2" charset="2"/>
              <a:buChar char="Ø"/>
            </a:pP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Flood</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period:</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High</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NP</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and</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DNP</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Dry</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period:</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BP</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and</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IP</a:t>
            </a:r>
          </a:p>
          <a:p>
            <a:pPr marL="285750" indent="-285750">
              <a:buFont typeface="Wingdings" panose="05000000000000000000" pitchFamily="2" charset="2"/>
              <a:buChar char="Ø"/>
            </a:pP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B</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ottom layer of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flood</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period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all </a:t>
            </a:r>
            <a:r>
              <a:rPr lang="en-US" altLang="ja-JP" sz="1200" dirty="0" err="1">
                <a:latin typeface="Times New Roman" panose="02020603050405020304" pitchFamily="18" charset="0"/>
                <a:ea typeface="SimSun" panose="02010600030101010101" pitchFamily="2" charset="-122"/>
                <a:cs typeface="Times New Roman" panose="02020603050405020304" pitchFamily="18" charset="0"/>
              </a:rPr>
              <a:t>pterin</a:t>
            </a:r>
            <a:r>
              <a:rPr lang="en-US" altLang="zh-CN" sz="1200" dirty="0" err="1">
                <a:latin typeface="Times New Roman" panose="02020603050405020304" pitchFamily="18" charset="0"/>
                <a:ea typeface="SimSun" panose="02010600030101010101" pitchFamily="2" charset="-122"/>
                <a:cs typeface="Times New Roman" panose="02020603050405020304" pitchFamily="18" charset="0"/>
              </a:rPr>
              <a:t>s</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concentration</a:t>
            </a:r>
            <a:r>
              <a:rPr lang="zh-CN"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were high</a:t>
            </a:r>
            <a:endParaRPr lang="zh-CN" altLang="en-US" sz="12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Slide Number Placeholder 2">
            <a:extLst>
              <a:ext uri="{FF2B5EF4-FFF2-40B4-BE49-F238E27FC236}">
                <a16:creationId xmlns:a16="http://schemas.microsoft.com/office/drawing/2014/main" id="{15620D50-638C-784A-9364-D8A7DC89E4B7}"/>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13</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1275E31A-9A01-F542-938E-B465FC0682F6}"/>
              </a:ext>
            </a:extLst>
          </p:cNvPr>
          <p:cNvSpPr/>
          <p:nvPr/>
        </p:nvSpPr>
        <p:spPr>
          <a:xfrm>
            <a:off x="7485189" y="3300258"/>
            <a:ext cx="439611" cy="220708"/>
          </a:xfrm>
          <a:prstGeom prst="rect">
            <a:avLst/>
          </a:prstGeom>
        </p:spPr>
        <p:txBody>
          <a:bodyPr wrap="square">
            <a:spAutoFit/>
          </a:bodyPr>
          <a:lstStyle/>
          <a:p>
            <a:r>
              <a:rPr lang="en-US" altLang="zh-CN" sz="800" dirty="0">
                <a:latin typeface="Times New Roman" panose="02020603050405020304" pitchFamily="18" charset="0"/>
                <a:ea typeface="SimSun" panose="02010600030101010101" pitchFamily="2" charset="-122"/>
                <a:cs typeface="Times New Roman" panose="02020603050405020304" pitchFamily="18" charset="0"/>
              </a:rPr>
              <a:t>XMB</a:t>
            </a:r>
            <a:endParaRPr lang="en-US" sz="8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Rounded Rectangle 12">
            <a:extLst>
              <a:ext uri="{FF2B5EF4-FFF2-40B4-BE49-F238E27FC236}">
                <a16:creationId xmlns:a16="http://schemas.microsoft.com/office/drawing/2014/main" id="{7F7A1AE3-CA7D-214D-B2B2-0A2AEE721B7E}"/>
              </a:ext>
            </a:extLst>
          </p:cNvPr>
          <p:cNvSpPr/>
          <p:nvPr/>
        </p:nvSpPr>
        <p:spPr>
          <a:xfrm>
            <a:off x="8465270" y="4807669"/>
            <a:ext cx="923781" cy="1424157"/>
          </a:xfrm>
          <a:prstGeom prst="round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F7D0A31E-0236-DE44-86C1-45CE5E58E7C3}"/>
              </a:ext>
            </a:extLst>
          </p:cNvPr>
          <p:cNvCxnSpPr/>
          <p:nvPr/>
        </p:nvCxnSpPr>
        <p:spPr>
          <a:xfrm>
            <a:off x="1128684" y="6251704"/>
            <a:ext cx="2066543" cy="0"/>
          </a:xfrm>
          <a:prstGeom prst="straightConnector1">
            <a:avLst/>
          </a:prstGeom>
          <a:ln w="19050">
            <a:solidFill>
              <a:srgbClr val="0096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CE7016-2B1E-BE40-9DF7-3FD3FE7A1156}"/>
              </a:ext>
            </a:extLst>
          </p:cNvPr>
          <p:cNvSpPr txBox="1"/>
          <p:nvPr/>
        </p:nvSpPr>
        <p:spPr>
          <a:xfrm>
            <a:off x="1030612" y="6021276"/>
            <a:ext cx="566181" cy="246221"/>
          </a:xfrm>
          <a:prstGeom prst="rect">
            <a:avLst/>
          </a:prstGeom>
          <a:noFill/>
        </p:spPr>
        <p:txBody>
          <a:bodyPr wrap="none" rtlCol="0">
            <a:spAutoFit/>
          </a:bodyPr>
          <a:lstStyle/>
          <a:p>
            <a:r>
              <a:rPr lang="en-US" altLang="zh-CN" sz="1000" dirty="0"/>
              <a:t>Upper</a:t>
            </a:r>
            <a:endParaRPr lang="en-US" sz="1000" dirty="0"/>
          </a:p>
        </p:txBody>
      </p:sp>
      <p:sp>
        <p:nvSpPr>
          <p:cNvPr id="17" name="TextBox 16">
            <a:extLst>
              <a:ext uri="{FF2B5EF4-FFF2-40B4-BE49-F238E27FC236}">
                <a16:creationId xmlns:a16="http://schemas.microsoft.com/office/drawing/2014/main" id="{18E756A5-B1ED-9C46-BA57-D84D38EDDEDA}"/>
              </a:ext>
            </a:extLst>
          </p:cNvPr>
          <p:cNvSpPr txBox="1"/>
          <p:nvPr/>
        </p:nvSpPr>
        <p:spPr>
          <a:xfrm>
            <a:off x="4770234" y="6018085"/>
            <a:ext cx="793807" cy="246221"/>
          </a:xfrm>
          <a:prstGeom prst="rect">
            <a:avLst/>
          </a:prstGeom>
          <a:noFill/>
        </p:spPr>
        <p:txBody>
          <a:bodyPr wrap="none" rtlCol="0">
            <a:spAutoFit/>
          </a:bodyPr>
          <a:lstStyle/>
          <a:p>
            <a:r>
              <a:rPr lang="en-US" altLang="zh-CN" sz="1000" dirty="0"/>
              <a:t>Outer</a:t>
            </a:r>
            <a:r>
              <a:rPr lang="zh-CN" altLang="en-US" sz="1000" dirty="0"/>
              <a:t> </a:t>
            </a:r>
            <a:r>
              <a:rPr lang="en-US" altLang="zh-CN" sz="1000" dirty="0"/>
              <a:t>Bay</a:t>
            </a:r>
            <a:endParaRPr lang="en-US" sz="1000" dirty="0"/>
          </a:p>
        </p:txBody>
      </p:sp>
      <p:sp>
        <p:nvSpPr>
          <p:cNvPr id="18" name="TextBox 17">
            <a:extLst>
              <a:ext uri="{FF2B5EF4-FFF2-40B4-BE49-F238E27FC236}">
                <a16:creationId xmlns:a16="http://schemas.microsoft.com/office/drawing/2014/main" id="{643FB167-0789-0A4E-A6B8-2776F7BA593E}"/>
              </a:ext>
            </a:extLst>
          </p:cNvPr>
          <p:cNvSpPr txBox="1"/>
          <p:nvPr/>
        </p:nvSpPr>
        <p:spPr>
          <a:xfrm>
            <a:off x="2628553" y="6021275"/>
            <a:ext cx="554960" cy="246221"/>
          </a:xfrm>
          <a:prstGeom prst="rect">
            <a:avLst/>
          </a:prstGeom>
          <a:noFill/>
        </p:spPr>
        <p:txBody>
          <a:bodyPr wrap="none" rtlCol="0">
            <a:spAutoFit/>
          </a:bodyPr>
          <a:lstStyle/>
          <a:p>
            <a:r>
              <a:rPr lang="en-US" sz="1000" dirty="0"/>
              <a:t>Lower</a:t>
            </a:r>
          </a:p>
        </p:txBody>
      </p:sp>
      <p:sp>
        <p:nvSpPr>
          <p:cNvPr id="19" name="TextBox 18">
            <a:extLst>
              <a:ext uri="{FF2B5EF4-FFF2-40B4-BE49-F238E27FC236}">
                <a16:creationId xmlns:a16="http://schemas.microsoft.com/office/drawing/2014/main" id="{0E5CB2E6-C2BF-424B-A7DC-1D265D3ED4A7}"/>
              </a:ext>
            </a:extLst>
          </p:cNvPr>
          <p:cNvSpPr txBox="1"/>
          <p:nvPr/>
        </p:nvSpPr>
        <p:spPr>
          <a:xfrm>
            <a:off x="3231791" y="6013671"/>
            <a:ext cx="758541" cy="246221"/>
          </a:xfrm>
          <a:prstGeom prst="rect">
            <a:avLst/>
          </a:prstGeom>
          <a:noFill/>
        </p:spPr>
        <p:txBody>
          <a:bodyPr wrap="none" rtlCol="0">
            <a:spAutoFit/>
          </a:bodyPr>
          <a:lstStyle/>
          <a:p>
            <a:r>
              <a:rPr lang="en-US" altLang="zh-CN" sz="1000" dirty="0"/>
              <a:t>Inner</a:t>
            </a:r>
            <a:r>
              <a:rPr lang="zh-CN" altLang="en-US" sz="1000" dirty="0"/>
              <a:t> </a:t>
            </a:r>
            <a:r>
              <a:rPr lang="en-US" altLang="zh-CN" sz="1000" dirty="0"/>
              <a:t>Bay</a:t>
            </a:r>
            <a:endParaRPr lang="en-US" sz="1000" dirty="0"/>
          </a:p>
        </p:txBody>
      </p:sp>
      <p:cxnSp>
        <p:nvCxnSpPr>
          <p:cNvPr id="20" name="Straight Arrow Connector 19">
            <a:extLst>
              <a:ext uri="{FF2B5EF4-FFF2-40B4-BE49-F238E27FC236}">
                <a16:creationId xmlns:a16="http://schemas.microsoft.com/office/drawing/2014/main" id="{00917EE4-9A50-2B42-AA0A-A3F46728208A}"/>
              </a:ext>
            </a:extLst>
          </p:cNvPr>
          <p:cNvCxnSpPr/>
          <p:nvPr/>
        </p:nvCxnSpPr>
        <p:spPr>
          <a:xfrm>
            <a:off x="3312468" y="6257867"/>
            <a:ext cx="2066543" cy="0"/>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5CDB287-0990-064C-AC90-200E700A4D86}"/>
              </a:ext>
            </a:extLst>
          </p:cNvPr>
          <p:cNvSpPr txBox="1"/>
          <p:nvPr/>
        </p:nvSpPr>
        <p:spPr>
          <a:xfrm>
            <a:off x="2993445" y="809881"/>
            <a:ext cx="2220480" cy="276999"/>
          </a:xfrm>
          <a:prstGeom prst="rect">
            <a:avLst/>
          </a:prstGeom>
          <a:noFill/>
        </p:spPr>
        <p:txBody>
          <a:bodyPr wrap="none" rtlCol="0">
            <a:spAutoFit/>
          </a:bodyPr>
          <a:lstStyle/>
          <a:p>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(Data</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by</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Prof.</a:t>
            </a:r>
            <a:r>
              <a:rPr lang="zh-CN" altLang="en-US"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Nengwang</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Chen)</a:t>
            </a:r>
            <a:endParaRPr lang="en-US" sz="1200" dirty="0">
              <a:latin typeface="Times New Roman" panose="02020603050405020304" pitchFamily="18" charset="0"/>
              <a:cs typeface="Times New Roman" panose="02020603050405020304" pitchFamily="18" charset="0"/>
            </a:endParaRPr>
          </a:p>
        </p:txBody>
      </p:sp>
      <p:sp>
        <p:nvSpPr>
          <p:cNvPr id="22" name="Slide Number Placeholder 2">
            <a:extLst>
              <a:ext uri="{FF2B5EF4-FFF2-40B4-BE49-F238E27FC236}">
                <a16:creationId xmlns:a16="http://schemas.microsoft.com/office/drawing/2014/main" id="{B9DF5F94-6913-BF47-AF16-0965449F6B00}"/>
              </a:ext>
            </a:extLst>
          </p:cNvPr>
          <p:cNvSpPr txBox="1">
            <a:spLocks/>
          </p:cNvSpPr>
          <p:nvPr/>
        </p:nvSpPr>
        <p:spPr>
          <a:xfrm>
            <a:off x="11696852" y="229347"/>
            <a:ext cx="509108"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13</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912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9"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F0672-698F-AD4E-9EC4-6512C468492C}"/>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348762" y="1468142"/>
            <a:ext cx="5747238" cy="4066076"/>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0D235C23-AB7C-5C44-9AA4-00F3CB8C6CB2}"/>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566263" y="3802232"/>
            <a:ext cx="5540744" cy="305576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128D8A2-DBDC-2542-9921-B1BD699CA8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5056" y="986435"/>
            <a:ext cx="4042376" cy="2725893"/>
          </a:xfrm>
          <a:prstGeom prst="rect">
            <a:avLst/>
          </a:prstGeom>
        </p:spPr>
      </p:pic>
      <p:sp>
        <p:nvSpPr>
          <p:cNvPr id="6" name="Slide Number Placeholder 2">
            <a:extLst>
              <a:ext uri="{FF2B5EF4-FFF2-40B4-BE49-F238E27FC236}">
                <a16:creationId xmlns:a16="http://schemas.microsoft.com/office/drawing/2014/main" id="{F3183FAD-CFF2-7841-ABF3-FF0ACD88327B}"/>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14</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sp>
        <p:nvSpPr>
          <p:cNvPr id="7" name="文本框 17">
            <a:extLst>
              <a:ext uri="{FF2B5EF4-FFF2-40B4-BE49-F238E27FC236}">
                <a16:creationId xmlns:a16="http://schemas.microsoft.com/office/drawing/2014/main" id="{3C9CAF57-1C20-6C44-9383-4EEC3D627BB4}"/>
              </a:ext>
            </a:extLst>
          </p:cNvPr>
          <p:cNvSpPr txBox="1"/>
          <p:nvPr/>
        </p:nvSpPr>
        <p:spPr>
          <a:xfrm>
            <a:off x="593019" y="775287"/>
            <a:ext cx="3863926" cy="422360"/>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Plot</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of</a:t>
            </a:r>
            <a:r>
              <a:rPr lang="zh-CN" altLang="en-US" b="1" dirty="0">
                <a:latin typeface="Times New Roman" panose="02020603050405020304" pitchFamily="18" charset="0"/>
                <a:ea typeface="+mn-ea"/>
                <a:cs typeface="Times New Roman" panose="02020603050405020304" pitchFamily="18" charset="0"/>
              </a:rPr>
              <a:t> </a:t>
            </a:r>
            <a:r>
              <a:rPr lang="en-US" altLang="zh-CN" b="1" dirty="0" err="1">
                <a:latin typeface="Times New Roman" panose="02020603050405020304" pitchFamily="18" charset="0"/>
                <a:ea typeface="+mn-ea"/>
                <a:cs typeface="Times New Roman" panose="02020603050405020304" pitchFamily="18" charset="0"/>
              </a:rPr>
              <a:t>pterins</a:t>
            </a:r>
            <a:r>
              <a:rPr lang="en-US" altLang="zh-CN" b="1" dirty="0">
                <a:latin typeface="Times New Roman" panose="02020603050405020304" pitchFamily="18" charset="0"/>
                <a:ea typeface="+mn-ea"/>
                <a:cs typeface="Times New Roman" panose="02020603050405020304" pitchFamily="18" charset="0"/>
              </a:rPr>
              <a:t> and chlorophyll a</a:t>
            </a:r>
            <a:endParaRPr lang="zh-CN" altLang="en-US" b="1" dirty="0">
              <a:latin typeface="Times New Roman" panose="02020603050405020304" pitchFamily="18" charset="0"/>
              <a:ea typeface="+mn-ea"/>
              <a:cs typeface="Times New Roman" panose="02020603050405020304" pitchFamily="18" charset="0"/>
            </a:endParaRPr>
          </a:p>
        </p:txBody>
      </p:sp>
      <p:sp>
        <p:nvSpPr>
          <p:cNvPr id="8" name="圆角矩形 5">
            <a:extLst>
              <a:ext uri="{FF2B5EF4-FFF2-40B4-BE49-F238E27FC236}">
                <a16:creationId xmlns:a16="http://schemas.microsoft.com/office/drawing/2014/main" id="{EF3838EC-E137-3B4D-8502-486640831E82}"/>
              </a:ext>
            </a:extLst>
          </p:cNvPr>
          <p:cNvSpPr/>
          <p:nvPr/>
        </p:nvSpPr>
        <p:spPr>
          <a:xfrm>
            <a:off x="84993" y="174760"/>
            <a:ext cx="6580561"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err="1">
                <a:solidFill>
                  <a:srgbClr val="011893"/>
                </a:solidFill>
                <a:latin typeface="Microsoft YaHei" panose="020B0503020204020204" pitchFamily="34" charset="-122"/>
                <a:ea typeface="Microsoft YaHei" panose="020B0503020204020204" pitchFamily="34" charset="-122"/>
              </a:rPr>
              <a:t>Pterins</a:t>
            </a:r>
            <a:r>
              <a:rPr kumimoji="1" lang="en-US" altLang="zh-CN" sz="1600" b="1" dirty="0">
                <a:solidFill>
                  <a:srgbClr val="011893"/>
                </a:solidFill>
                <a:latin typeface="Microsoft YaHei" panose="020B0503020204020204" pitchFamily="34" charset="-122"/>
                <a:ea typeface="Microsoft YaHei" panose="020B0503020204020204" pitchFamily="34" charset="-122"/>
              </a:rPr>
              <a:t> variations</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interacted</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with</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environmental</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factors</a:t>
            </a:r>
            <a:endParaRPr kumimoji="1" lang="zh-CN" altLang="en-US" sz="1600" b="1" dirty="0">
              <a:solidFill>
                <a:srgbClr val="011893"/>
              </a:solidFill>
              <a:latin typeface="Microsoft YaHei" panose="020B0503020204020204" pitchFamily="34" charset="-122"/>
              <a:ea typeface="Microsoft YaHei" panose="020B0503020204020204" pitchFamily="34" charset="-122"/>
            </a:endParaRPr>
          </a:p>
        </p:txBody>
      </p:sp>
      <p:sp>
        <p:nvSpPr>
          <p:cNvPr id="9" name="文本框 17">
            <a:extLst>
              <a:ext uri="{FF2B5EF4-FFF2-40B4-BE49-F238E27FC236}">
                <a16:creationId xmlns:a16="http://schemas.microsoft.com/office/drawing/2014/main" id="{8183C1AA-946D-794D-9242-2AFCBF2FAF28}"/>
              </a:ext>
            </a:extLst>
          </p:cNvPr>
          <p:cNvSpPr txBox="1"/>
          <p:nvPr/>
        </p:nvSpPr>
        <p:spPr>
          <a:xfrm>
            <a:off x="6013731" y="773238"/>
            <a:ext cx="1988088" cy="42229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Mean</a:t>
            </a:r>
            <a:r>
              <a:rPr lang="zh-CN" altLang="en-US" b="1" dirty="0">
                <a:latin typeface="Times New Roman" panose="02020603050405020304" pitchFamily="18" charset="0"/>
                <a:ea typeface="+mn-ea"/>
                <a:cs typeface="Times New Roman" panose="02020603050405020304" pitchFamily="18" charset="0"/>
              </a:rPr>
              <a:t> </a:t>
            </a:r>
            <a:r>
              <a:rPr lang="en-US" altLang="zh-CN" b="1" dirty="0" err="1">
                <a:latin typeface="Times New Roman" panose="02020603050405020304" pitchFamily="18" charset="0"/>
                <a:ea typeface="+mn-ea"/>
                <a:cs typeface="Times New Roman" panose="02020603050405020304" pitchFamily="18" charset="0"/>
              </a:rPr>
              <a:t>pterins</a:t>
            </a:r>
            <a:endParaRPr lang="zh-CN" altLang="en-US" b="1" dirty="0">
              <a:latin typeface="Times New Roman" panose="02020603050405020304" pitchFamily="18" charset="0"/>
              <a:ea typeface="+mn-ea"/>
              <a:cs typeface="Times New Roman" panose="02020603050405020304" pitchFamily="18" charset="0"/>
            </a:endParaRPr>
          </a:p>
        </p:txBody>
      </p:sp>
      <p:sp>
        <p:nvSpPr>
          <p:cNvPr id="10" name="文本框 17">
            <a:extLst>
              <a:ext uri="{FF2B5EF4-FFF2-40B4-BE49-F238E27FC236}">
                <a16:creationId xmlns:a16="http://schemas.microsoft.com/office/drawing/2014/main" id="{64F8C423-A617-7748-9342-A0755BF75CF3}"/>
              </a:ext>
            </a:extLst>
          </p:cNvPr>
          <p:cNvSpPr txBox="1"/>
          <p:nvPr/>
        </p:nvSpPr>
        <p:spPr>
          <a:xfrm>
            <a:off x="6170485" y="3484624"/>
            <a:ext cx="1988088" cy="42229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ea typeface="+mn-ea"/>
                <a:cs typeface="Times New Roman" panose="02020603050405020304" pitchFamily="18" charset="0"/>
              </a:rPr>
              <a:t>PCA</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results</a:t>
            </a:r>
            <a:endParaRPr lang="zh-CN" altLang="en-US" b="1" dirty="0">
              <a:latin typeface="Times New Roman" panose="02020603050405020304" pitchFamily="18" charset="0"/>
              <a:ea typeface="+mn-ea"/>
              <a:cs typeface="Times New Roman" panose="02020603050405020304" pitchFamily="18" charset="0"/>
            </a:endParaRPr>
          </a:p>
        </p:txBody>
      </p:sp>
      <p:sp>
        <p:nvSpPr>
          <p:cNvPr id="11" name="TextBox 15">
            <a:extLst>
              <a:ext uri="{FF2B5EF4-FFF2-40B4-BE49-F238E27FC236}">
                <a16:creationId xmlns:a16="http://schemas.microsoft.com/office/drawing/2014/main" id="{881AB3D6-7CF6-9C48-85E6-64D9F874F83C}"/>
              </a:ext>
            </a:extLst>
          </p:cNvPr>
          <p:cNvSpPr txBox="1"/>
          <p:nvPr/>
        </p:nvSpPr>
        <p:spPr>
          <a:xfrm>
            <a:off x="348762" y="5959856"/>
            <a:ext cx="6610422" cy="6999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ja-JP" sz="1400" dirty="0" err="1">
                <a:latin typeface="Times New Roman" panose="02020603050405020304" pitchFamily="18" charset="0"/>
                <a:ea typeface="SimSun" panose="02010600030101010101" pitchFamily="2" charset="-122"/>
                <a:cs typeface="Times New Roman" panose="02020603050405020304" pitchFamily="18" charset="0"/>
              </a:rPr>
              <a:t>Pterin</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 is linearly </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positively correlated with </a:t>
            </a:r>
            <a:r>
              <a:rPr lang="en-US" altLang="ja-JP" sz="140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Chl</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-a</a:t>
            </a:r>
            <a:r>
              <a:rPr lang="zh-CN" altLang="en-US"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during</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flood</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period</a:t>
            </a:r>
            <a:endParaRPr lang="en-US" altLang="ja-JP" sz="14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Biopterin showed high value in dry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period</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of</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XMB</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 corresponding to </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low </a:t>
            </a:r>
            <a:r>
              <a:rPr lang="en-US" altLang="ja-JP" sz="140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Chl</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-a</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a:t>
            </a:r>
            <a:endParaRPr lang="zh-CN" altLang="en-US" sz="14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F2032214-EA32-214A-8F25-15C705F4BA78}"/>
              </a:ext>
            </a:extLst>
          </p:cNvPr>
          <p:cNvSpPr/>
          <p:nvPr/>
        </p:nvSpPr>
        <p:spPr>
          <a:xfrm>
            <a:off x="8035303" y="896531"/>
            <a:ext cx="1495922" cy="253916"/>
          </a:xfrm>
          <a:prstGeom prst="rect">
            <a:avLst/>
          </a:prstGeom>
        </p:spPr>
        <p:txBody>
          <a:bodyPr wrap="none">
            <a:spAutoFit/>
          </a:bodyPr>
          <a:lstStyle/>
          <a:p>
            <a:r>
              <a:rPr lang="en-US" sz="1050" dirty="0">
                <a:solidFill>
                  <a:srgbClr val="FF0000"/>
                </a:solidFill>
              </a:rPr>
              <a:t>IP &gt; NP &gt; DNP &gt; BP</a:t>
            </a:r>
          </a:p>
        </p:txBody>
      </p:sp>
      <p:sp>
        <p:nvSpPr>
          <p:cNvPr id="12" name="Rectangle 11">
            <a:extLst>
              <a:ext uri="{FF2B5EF4-FFF2-40B4-BE49-F238E27FC236}">
                <a16:creationId xmlns:a16="http://schemas.microsoft.com/office/drawing/2014/main" id="{F89501CD-5DCC-D34F-8739-53DD20CC11B4}"/>
              </a:ext>
            </a:extLst>
          </p:cNvPr>
          <p:cNvSpPr/>
          <p:nvPr/>
        </p:nvSpPr>
        <p:spPr>
          <a:xfrm>
            <a:off x="10108416" y="887757"/>
            <a:ext cx="1451038" cy="253916"/>
          </a:xfrm>
          <a:prstGeom prst="rect">
            <a:avLst/>
          </a:prstGeom>
        </p:spPr>
        <p:txBody>
          <a:bodyPr wrap="none">
            <a:spAutoFit/>
          </a:bodyPr>
          <a:lstStyle/>
          <a:p>
            <a:r>
              <a:rPr lang="en-US" sz="1050" dirty="0">
                <a:solidFill>
                  <a:srgbClr val="FF0000"/>
                </a:solidFill>
              </a:rPr>
              <a:t>BP</a:t>
            </a:r>
            <a:r>
              <a:rPr lang="zh-CN" altLang="en-US" sz="1050" dirty="0">
                <a:solidFill>
                  <a:srgbClr val="FF0000"/>
                </a:solidFill>
              </a:rPr>
              <a:t>、</a:t>
            </a:r>
            <a:r>
              <a:rPr lang="en-US" sz="1050" dirty="0">
                <a:solidFill>
                  <a:srgbClr val="FF0000"/>
                </a:solidFill>
              </a:rPr>
              <a:t>IP &gt; NP &gt; DNP</a:t>
            </a:r>
          </a:p>
        </p:txBody>
      </p:sp>
      <p:sp>
        <p:nvSpPr>
          <p:cNvPr id="13" name="Rectangle 12">
            <a:extLst>
              <a:ext uri="{FF2B5EF4-FFF2-40B4-BE49-F238E27FC236}">
                <a16:creationId xmlns:a16="http://schemas.microsoft.com/office/drawing/2014/main" id="{35CDA452-AAA9-AA42-A9E0-F125BF17B6E2}"/>
              </a:ext>
            </a:extLst>
          </p:cNvPr>
          <p:cNvSpPr/>
          <p:nvPr/>
        </p:nvSpPr>
        <p:spPr>
          <a:xfrm>
            <a:off x="8219648" y="639131"/>
            <a:ext cx="1127232" cy="276999"/>
          </a:xfrm>
          <a:prstGeom prst="rect">
            <a:avLst/>
          </a:prstGeom>
        </p:spPr>
        <p:txBody>
          <a:bodyPr wrap="none">
            <a:spAutoFit/>
          </a:bodyPr>
          <a:lstStyle/>
          <a:p>
            <a:r>
              <a:rPr lang="en-US" altLang="zh-CN" sz="1200" dirty="0"/>
              <a:t>Flood</a:t>
            </a:r>
            <a:r>
              <a:rPr lang="zh-CN" altLang="en-US" sz="1200" dirty="0"/>
              <a:t> </a:t>
            </a:r>
            <a:r>
              <a:rPr lang="en-US" altLang="zh-CN" sz="1200" dirty="0"/>
              <a:t>period</a:t>
            </a:r>
            <a:endParaRPr lang="en-US" sz="1200" dirty="0"/>
          </a:p>
        </p:txBody>
      </p:sp>
      <p:sp>
        <p:nvSpPr>
          <p:cNvPr id="14" name="Rectangle 13">
            <a:extLst>
              <a:ext uri="{FF2B5EF4-FFF2-40B4-BE49-F238E27FC236}">
                <a16:creationId xmlns:a16="http://schemas.microsoft.com/office/drawing/2014/main" id="{42D22F79-77EE-9E44-96F2-C1200B6EA3B7}"/>
              </a:ext>
            </a:extLst>
          </p:cNvPr>
          <p:cNvSpPr/>
          <p:nvPr/>
        </p:nvSpPr>
        <p:spPr>
          <a:xfrm>
            <a:off x="10346333" y="642968"/>
            <a:ext cx="975203" cy="276999"/>
          </a:xfrm>
          <a:prstGeom prst="rect">
            <a:avLst/>
          </a:prstGeom>
        </p:spPr>
        <p:txBody>
          <a:bodyPr wrap="none">
            <a:spAutoFit/>
          </a:bodyPr>
          <a:lstStyle/>
          <a:p>
            <a:r>
              <a:rPr lang="en-US" altLang="zh-CN" sz="1200" dirty="0"/>
              <a:t>Dry</a:t>
            </a:r>
            <a:r>
              <a:rPr lang="zh-CN" altLang="en-US" sz="1200" dirty="0"/>
              <a:t> </a:t>
            </a:r>
            <a:r>
              <a:rPr lang="en-US" altLang="zh-CN" sz="1200" dirty="0"/>
              <a:t>period</a:t>
            </a:r>
            <a:endParaRPr lang="en-US" sz="1200" dirty="0"/>
          </a:p>
        </p:txBody>
      </p:sp>
      <p:sp>
        <p:nvSpPr>
          <p:cNvPr id="15" name="Slide Number Placeholder 2">
            <a:extLst>
              <a:ext uri="{FF2B5EF4-FFF2-40B4-BE49-F238E27FC236}">
                <a16:creationId xmlns:a16="http://schemas.microsoft.com/office/drawing/2014/main" id="{DB1FDAF2-D22A-3941-8E63-8F3D4D65C35C}"/>
              </a:ext>
            </a:extLst>
          </p:cNvPr>
          <p:cNvSpPr txBox="1">
            <a:spLocks/>
          </p:cNvSpPr>
          <p:nvPr/>
        </p:nvSpPr>
        <p:spPr>
          <a:xfrm>
            <a:off x="11696852" y="229347"/>
            <a:ext cx="509108"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14</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583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C68A13-40BB-DA4D-9487-3FB2B0D0E25F}"/>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903724" y="932530"/>
            <a:ext cx="4909615" cy="5499257"/>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1879452-A260-2A4E-A2D2-5CE930C20248}"/>
              </a:ext>
            </a:extLst>
          </p:cNvPr>
          <p:cNvPicPr/>
          <p:nvPr/>
        </p:nvPicPr>
        <p:blipFill>
          <a:blip r:embed="rId4" cstate="screen">
            <a:extLst>
              <a:ext uri="{28A0092B-C50C-407E-A947-70E740481C1C}">
                <a14:useLocalDpi xmlns:a14="http://schemas.microsoft.com/office/drawing/2010/main"/>
              </a:ext>
            </a:extLst>
          </a:blip>
          <a:stretch>
            <a:fillRect/>
          </a:stretch>
        </p:blipFill>
        <p:spPr bwMode="auto">
          <a:xfrm>
            <a:off x="6009614" y="932530"/>
            <a:ext cx="4826554" cy="5489019"/>
          </a:xfrm>
          <a:prstGeom prst="rect">
            <a:avLst/>
          </a:prstGeom>
          <a:ln>
            <a:noFill/>
          </a:ln>
          <a:extLst>
            <a:ext uri="{53640926-AAD7-44D8-BBD7-CCE9431645EC}">
              <a14:shadowObscured xmlns:a14="http://schemas.microsoft.com/office/drawing/2010/main"/>
            </a:ext>
          </a:extLst>
        </p:spPr>
      </p:pic>
      <p:sp>
        <p:nvSpPr>
          <p:cNvPr id="9" name="文本框 17">
            <a:extLst>
              <a:ext uri="{FF2B5EF4-FFF2-40B4-BE49-F238E27FC236}">
                <a16:creationId xmlns:a16="http://schemas.microsoft.com/office/drawing/2014/main" id="{4A7B065E-213E-8441-9B58-28269B49ABD2}"/>
              </a:ext>
            </a:extLst>
          </p:cNvPr>
          <p:cNvSpPr txBox="1"/>
          <p:nvPr/>
        </p:nvSpPr>
        <p:spPr>
          <a:xfrm>
            <a:off x="1083212" y="539604"/>
            <a:ext cx="3610708" cy="42229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ja-JP" b="1" dirty="0" err="1">
                <a:latin typeface="Times New Roman" panose="02020603050405020304" pitchFamily="18" charset="0"/>
                <a:ea typeface="+mn-ea"/>
                <a:cs typeface="Times New Roman" panose="02020603050405020304" pitchFamily="18" charset="0"/>
              </a:rPr>
              <a:t>Pterin</a:t>
            </a:r>
            <a:r>
              <a:rPr lang="en-US" altLang="ja-JP" b="1" dirty="0">
                <a:latin typeface="Times New Roman" panose="02020603050405020304" pitchFamily="18" charset="0"/>
                <a:ea typeface="+mn-ea"/>
                <a:cs typeface="Times New Roman" panose="02020603050405020304" pitchFamily="18" charset="0"/>
              </a:rPr>
              <a:t> distribution in sediments</a:t>
            </a:r>
            <a:endParaRPr lang="zh-CN" altLang="en-US" b="1" dirty="0">
              <a:latin typeface="Times New Roman" panose="02020603050405020304" pitchFamily="18" charset="0"/>
              <a:ea typeface="+mn-ea"/>
              <a:cs typeface="Times New Roman" panose="02020603050405020304" pitchFamily="18" charset="0"/>
            </a:endParaRPr>
          </a:p>
        </p:txBody>
      </p:sp>
      <p:sp>
        <p:nvSpPr>
          <p:cNvPr id="10" name="文本框 17">
            <a:extLst>
              <a:ext uri="{FF2B5EF4-FFF2-40B4-BE49-F238E27FC236}">
                <a16:creationId xmlns:a16="http://schemas.microsoft.com/office/drawing/2014/main" id="{11243867-D1C5-3946-BCA5-8BAE0C21838D}"/>
              </a:ext>
            </a:extLst>
          </p:cNvPr>
          <p:cNvSpPr txBox="1"/>
          <p:nvPr/>
        </p:nvSpPr>
        <p:spPr>
          <a:xfrm>
            <a:off x="6772330" y="539604"/>
            <a:ext cx="4030282" cy="42229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zh-CN" b="1" dirty="0" err="1">
                <a:latin typeface="Times New Roman" panose="02020603050405020304" pitchFamily="18" charset="0"/>
                <a:ea typeface="+mn-ea"/>
                <a:cs typeface="Times New Roman" panose="02020603050405020304" pitchFamily="18" charset="0"/>
              </a:rPr>
              <a:t>P</a:t>
            </a:r>
            <a:r>
              <a:rPr lang="en-US" altLang="ja-JP" b="1" dirty="0" err="1">
                <a:latin typeface="Times New Roman" panose="02020603050405020304" pitchFamily="18" charset="0"/>
                <a:cs typeface="Times New Roman" panose="02020603050405020304" pitchFamily="18" charset="0"/>
              </a:rPr>
              <a:t>terin</a:t>
            </a:r>
            <a:r>
              <a:rPr lang="en-US" altLang="ja-JP"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d</a:t>
            </a:r>
            <a:r>
              <a:rPr lang="en-US" altLang="ja-JP" b="1" dirty="0">
                <a:latin typeface="Times New Roman" panose="02020603050405020304" pitchFamily="18" charset="0"/>
                <a:ea typeface="+mn-ea"/>
                <a:cs typeface="Times New Roman" panose="02020603050405020304" pitchFamily="18" charset="0"/>
              </a:rPr>
              <a:t>istribution in pore water</a:t>
            </a:r>
            <a:r>
              <a:rPr lang="en-US" altLang="zh-CN" b="1" dirty="0">
                <a:latin typeface="Times New Roman" panose="02020603050405020304" pitchFamily="18" charset="0"/>
                <a:ea typeface="+mn-ea"/>
                <a:cs typeface="Times New Roman" panose="02020603050405020304" pitchFamily="18" charset="0"/>
              </a:rPr>
              <a:t>s</a:t>
            </a:r>
            <a:endParaRPr lang="en-US" altLang="ja-JP" b="1" dirty="0">
              <a:latin typeface="Times New Roman" panose="02020603050405020304" pitchFamily="18" charset="0"/>
              <a:ea typeface="+mn-ea"/>
              <a:cs typeface="Times New Roman" panose="02020603050405020304" pitchFamily="18" charset="0"/>
            </a:endParaRPr>
          </a:p>
        </p:txBody>
      </p:sp>
      <p:sp>
        <p:nvSpPr>
          <p:cNvPr id="11" name="Slide Number Placeholder 2">
            <a:extLst>
              <a:ext uri="{FF2B5EF4-FFF2-40B4-BE49-F238E27FC236}">
                <a16:creationId xmlns:a16="http://schemas.microsoft.com/office/drawing/2014/main" id="{2085D4DC-E49F-3944-9395-0FEA78383B80}"/>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15</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860A4D3-0695-C542-9A59-2C877499C453}"/>
              </a:ext>
            </a:extLst>
          </p:cNvPr>
          <p:cNvSpPr/>
          <p:nvPr/>
        </p:nvSpPr>
        <p:spPr>
          <a:xfrm>
            <a:off x="3706022" y="6600695"/>
            <a:ext cx="5476885" cy="276999"/>
          </a:xfrm>
          <a:prstGeom prst="rect">
            <a:avLst/>
          </a:prstGeom>
        </p:spPr>
        <p:txBody>
          <a:bodyPr wrap="square">
            <a:spAutoFit/>
          </a:bodyPr>
          <a:lstStyle/>
          <a:p>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The estuary is with high </a:t>
            </a:r>
            <a:r>
              <a:rPr lang="en-US" altLang="ja-JP" sz="1200" dirty="0" err="1">
                <a:latin typeface="Times New Roman" panose="02020603050405020304" pitchFamily="18" charset="0"/>
                <a:ea typeface="SimSun" panose="02010600030101010101" pitchFamily="2" charset="-122"/>
                <a:cs typeface="Times New Roman" panose="02020603050405020304" pitchFamily="18" charset="0"/>
              </a:rPr>
              <a:t>pterins</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 at both ends and low </a:t>
            </a:r>
            <a:r>
              <a:rPr lang="en-US" altLang="ja-JP" sz="1200" dirty="0" err="1">
                <a:latin typeface="Times New Roman" panose="02020603050405020304" pitchFamily="18" charset="0"/>
                <a:ea typeface="SimSun" panose="02010600030101010101" pitchFamily="2" charset="-122"/>
                <a:cs typeface="Times New Roman" panose="02020603050405020304" pitchFamily="18" charset="0"/>
              </a:rPr>
              <a:t>concent</a:t>
            </a:r>
            <a:r>
              <a:rPr lang="en-US" altLang="ja-JP" sz="1200" dirty="0">
                <a:latin typeface="Times New Roman" panose="02020603050405020304" pitchFamily="18" charset="0"/>
                <a:ea typeface="SimSun" panose="02010600030101010101" pitchFamily="2" charset="-122"/>
                <a:cs typeface="Times New Roman" panose="02020603050405020304" pitchFamily="18" charset="0"/>
              </a:rPr>
              <a:t> in the middle </a:t>
            </a:r>
            <a:endParaRPr lang="en-US" sz="12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678D78DA-EBC3-3F48-A98E-CEF63D0FED63}"/>
              </a:ext>
            </a:extLst>
          </p:cNvPr>
          <p:cNvCxnSpPr/>
          <p:nvPr/>
        </p:nvCxnSpPr>
        <p:spPr>
          <a:xfrm>
            <a:off x="1277073" y="6393906"/>
            <a:ext cx="2066543" cy="0"/>
          </a:xfrm>
          <a:prstGeom prst="straightConnector1">
            <a:avLst/>
          </a:prstGeom>
          <a:ln w="19050">
            <a:solidFill>
              <a:srgbClr val="0096F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C25FC87-1339-564E-BE3E-ED3B35A92B6C}"/>
              </a:ext>
            </a:extLst>
          </p:cNvPr>
          <p:cNvSpPr txBox="1"/>
          <p:nvPr/>
        </p:nvSpPr>
        <p:spPr>
          <a:xfrm>
            <a:off x="963438" y="6379933"/>
            <a:ext cx="1048685" cy="246221"/>
          </a:xfrm>
          <a:prstGeom prst="rect">
            <a:avLst/>
          </a:prstGeom>
          <a:noFill/>
        </p:spPr>
        <p:txBody>
          <a:bodyPr wrap="none" rtlCol="0">
            <a:spAutoFit/>
          </a:bodyPr>
          <a:lstStyle/>
          <a:p>
            <a:r>
              <a:rPr lang="en-US" altLang="zh-CN" sz="1000" dirty="0"/>
              <a:t>Upper</a:t>
            </a:r>
            <a:r>
              <a:rPr lang="zh-CN" altLang="en-US" sz="1000" dirty="0"/>
              <a:t> </a:t>
            </a:r>
            <a:r>
              <a:rPr lang="en-US" altLang="zh-CN" sz="1000" dirty="0"/>
              <a:t>Estuary</a:t>
            </a:r>
            <a:endParaRPr lang="en-US" sz="1000" dirty="0"/>
          </a:p>
        </p:txBody>
      </p:sp>
      <p:sp>
        <p:nvSpPr>
          <p:cNvPr id="21" name="TextBox 20">
            <a:extLst>
              <a:ext uri="{FF2B5EF4-FFF2-40B4-BE49-F238E27FC236}">
                <a16:creationId xmlns:a16="http://schemas.microsoft.com/office/drawing/2014/main" id="{F0552739-049A-6F47-A0A8-4C130DF6C759}"/>
              </a:ext>
            </a:extLst>
          </p:cNvPr>
          <p:cNvSpPr txBox="1"/>
          <p:nvPr/>
        </p:nvSpPr>
        <p:spPr>
          <a:xfrm>
            <a:off x="5089639" y="6384874"/>
            <a:ext cx="793807" cy="246221"/>
          </a:xfrm>
          <a:prstGeom prst="rect">
            <a:avLst/>
          </a:prstGeom>
          <a:noFill/>
        </p:spPr>
        <p:txBody>
          <a:bodyPr wrap="none" rtlCol="0">
            <a:spAutoFit/>
          </a:bodyPr>
          <a:lstStyle/>
          <a:p>
            <a:r>
              <a:rPr lang="en-US" altLang="zh-CN" sz="1000" dirty="0"/>
              <a:t>Outer</a:t>
            </a:r>
            <a:r>
              <a:rPr lang="zh-CN" altLang="en-US" sz="1000" dirty="0"/>
              <a:t> </a:t>
            </a:r>
            <a:r>
              <a:rPr lang="en-US" altLang="zh-CN" sz="1000" dirty="0"/>
              <a:t>Bay</a:t>
            </a:r>
            <a:endParaRPr lang="en-US" sz="1000" dirty="0"/>
          </a:p>
        </p:txBody>
      </p:sp>
      <p:sp>
        <p:nvSpPr>
          <p:cNvPr id="22" name="TextBox 21">
            <a:extLst>
              <a:ext uri="{FF2B5EF4-FFF2-40B4-BE49-F238E27FC236}">
                <a16:creationId xmlns:a16="http://schemas.microsoft.com/office/drawing/2014/main" id="{528436D7-B7B9-F845-B0AC-2006623E1826}"/>
              </a:ext>
            </a:extLst>
          </p:cNvPr>
          <p:cNvSpPr txBox="1"/>
          <p:nvPr/>
        </p:nvSpPr>
        <p:spPr>
          <a:xfrm>
            <a:off x="2526056" y="6379933"/>
            <a:ext cx="1037463" cy="246221"/>
          </a:xfrm>
          <a:prstGeom prst="rect">
            <a:avLst/>
          </a:prstGeom>
          <a:noFill/>
        </p:spPr>
        <p:txBody>
          <a:bodyPr wrap="none" rtlCol="0">
            <a:spAutoFit/>
          </a:bodyPr>
          <a:lstStyle/>
          <a:p>
            <a:r>
              <a:rPr lang="en-US" altLang="zh-CN" sz="1000" dirty="0"/>
              <a:t>Lower</a:t>
            </a:r>
            <a:r>
              <a:rPr lang="zh-CN" altLang="en-US" sz="1000" dirty="0"/>
              <a:t> </a:t>
            </a:r>
            <a:r>
              <a:rPr lang="en-US" altLang="zh-CN" sz="1000" dirty="0"/>
              <a:t>Estuary</a:t>
            </a:r>
            <a:endParaRPr lang="en-US" sz="1000" dirty="0"/>
          </a:p>
        </p:txBody>
      </p:sp>
      <p:sp>
        <p:nvSpPr>
          <p:cNvPr id="23" name="TextBox 22">
            <a:extLst>
              <a:ext uri="{FF2B5EF4-FFF2-40B4-BE49-F238E27FC236}">
                <a16:creationId xmlns:a16="http://schemas.microsoft.com/office/drawing/2014/main" id="{E7F370DD-4231-6F4C-A5B5-6AEECB6865E2}"/>
              </a:ext>
            </a:extLst>
          </p:cNvPr>
          <p:cNvSpPr txBox="1"/>
          <p:nvPr/>
        </p:nvSpPr>
        <p:spPr>
          <a:xfrm>
            <a:off x="3510411" y="6383746"/>
            <a:ext cx="758541" cy="246221"/>
          </a:xfrm>
          <a:prstGeom prst="rect">
            <a:avLst/>
          </a:prstGeom>
          <a:noFill/>
        </p:spPr>
        <p:txBody>
          <a:bodyPr wrap="none" rtlCol="0">
            <a:spAutoFit/>
          </a:bodyPr>
          <a:lstStyle/>
          <a:p>
            <a:r>
              <a:rPr lang="en-US" altLang="zh-CN" sz="1000" dirty="0"/>
              <a:t>Inner</a:t>
            </a:r>
            <a:r>
              <a:rPr lang="zh-CN" altLang="en-US" sz="1000" dirty="0"/>
              <a:t> </a:t>
            </a:r>
            <a:r>
              <a:rPr lang="en-US" altLang="zh-CN" sz="1000" dirty="0"/>
              <a:t>Bay</a:t>
            </a:r>
            <a:endParaRPr lang="en-US" sz="1000" dirty="0"/>
          </a:p>
        </p:txBody>
      </p:sp>
      <p:cxnSp>
        <p:nvCxnSpPr>
          <p:cNvPr id="24" name="Straight Arrow Connector 23">
            <a:extLst>
              <a:ext uri="{FF2B5EF4-FFF2-40B4-BE49-F238E27FC236}">
                <a16:creationId xmlns:a16="http://schemas.microsoft.com/office/drawing/2014/main" id="{EE86655C-CB4F-3246-8167-8BF18C071E68}"/>
              </a:ext>
            </a:extLst>
          </p:cNvPr>
          <p:cNvCxnSpPr/>
          <p:nvPr/>
        </p:nvCxnSpPr>
        <p:spPr>
          <a:xfrm>
            <a:off x="3604293" y="6400069"/>
            <a:ext cx="2066543" cy="0"/>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5999D77-8162-EE4A-961B-F0C044560A3F}"/>
              </a:ext>
            </a:extLst>
          </p:cNvPr>
          <p:cNvCxnSpPr/>
          <p:nvPr/>
        </p:nvCxnSpPr>
        <p:spPr>
          <a:xfrm>
            <a:off x="6454681" y="6393906"/>
            <a:ext cx="2066543" cy="0"/>
          </a:xfrm>
          <a:prstGeom prst="straightConnector1">
            <a:avLst/>
          </a:prstGeom>
          <a:ln w="19050">
            <a:solidFill>
              <a:srgbClr val="0096FF"/>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23FB383-E35B-F54D-AE4C-7746F308BEFC}"/>
              </a:ext>
            </a:extLst>
          </p:cNvPr>
          <p:cNvSpPr txBox="1"/>
          <p:nvPr/>
        </p:nvSpPr>
        <p:spPr>
          <a:xfrm>
            <a:off x="6175036" y="6379932"/>
            <a:ext cx="1048685" cy="246221"/>
          </a:xfrm>
          <a:prstGeom prst="rect">
            <a:avLst/>
          </a:prstGeom>
          <a:noFill/>
        </p:spPr>
        <p:txBody>
          <a:bodyPr wrap="none" rtlCol="0">
            <a:spAutoFit/>
          </a:bodyPr>
          <a:lstStyle/>
          <a:p>
            <a:r>
              <a:rPr lang="en-US" altLang="zh-CN" sz="1000" dirty="0"/>
              <a:t>Upper</a:t>
            </a:r>
            <a:r>
              <a:rPr lang="zh-CN" altLang="en-US" sz="1000" dirty="0"/>
              <a:t> </a:t>
            </a:r>
            <a:r>
              <a:rPr lang="en-US" altLang="zh-CN" sz="1000" dirty="0"/>
              <a:t>Estuary</a:t>
            </a:r>
            <a:endParaRPr lang="en-US" sz="1000" dirty="0"/>
          </a:p>
        </p:txBody>
      </p:sp>
      <p:sp>
        <p:nvSpPr>
          <p:cNvPr id="33" name="TextBox 32">
            <a:extLst>
              <a:ext uri="{FF2B5EF4-FFF2-40B4-BE49-F238E27FC236}">
                <a16:creationId xmlns:a16="http://schemas.microsoft.com/office/drawing/2014/main" id="{D9D083CC-918F-9E43-B296-7B3C1FB6D2E1}"/>
              </a:ext>
            </a:extLst>
          </p:cNvPr>
          <p:cNvSpPr txBox="1"/>
          <p:nvPr/>
        </p:nvSpPr>
        <p:spPr>
          <a:xfrm>
            <a:off x="10260718" y="6379932"/>
            <a:ext cx="793807" cy="246221"/>
          </a:xfrm>
          <a:prstGeom prst="rect">
            <a:avLst/>
          </a:prstGeom>
          <a:noFill/>
        </p:spPr>
        <p:txBody>
          <a:bodyPr wrap="none" rtlCol="0">
            <a:spAutoFit/>
          </a:bodyPr>
          <a:lstStyle/>
          <a:p>
            <a:r>
              <a:rPr lang="en-US" altLang="zh-CN" sz="1000" dirty="0"/>
              <a:t>Outer</a:t>
            </a:r>
            <a:r>
              <a:rPr lang="zh-CN" altLang="en-US" sz="1000" dirty="0"/>
              <a:t> </a:t>
            </a:r>
            <a:r>
              <a:rPr lang="en-US" altLang="zh-CN" sz="1000" dirty="0"/>
              <a:t>Bay</a:t>
            </a:r>
            <a:endParaRPr lang="en-US" sz="1000" dirty="0"/>
          </a:p>
        </p:txBody>
      </p:sp>
      <p:sp>
        <p:nvSpPr>
          <p:cNvPr id="34" name="TextBox 33">
            <a:extLst>
              <a:ext uri="{FF2B5EF4-FFF2-40B4-BE49-F238E27FC236}">
                <a16:creationId xmlns:a16="http://schemas.microsoft.com/office/drawing/2014/main" id="{D14D20C8-31DE-6642-9178-28CF4D0BC069}"/>
              </a:ext>
            </a:extLst>
          </p:cNvPr>
          <p:cNvSpPr txBox="1"/>
          <p:nvPr/>
        </p:nvSpPr>
        <p:spPr>
          <a:xfrm>
            <a:off x="7753402" y="6379932"/>
            <a:ext cx="1037463" cy="246221"/>
          </a:xfrm>
          <a:prstGeom prst="rect">
            <a:avLst/>
          </a:prstGeom>
          <a:noFill/>
        </p:spPr>
        <p:txBody>
          <a:bodyPr wrap="none" rtlCol="0">
            <a:spAutoFit/>
          </a:bodyPr>
          <a:lstStyle/>
          <a:p>
            <a:r>
              <a:rPr lang="en-US" altLang="zh-CN" sz="1000" dirty="0"/>
              <a:t>Lower</a:t>
            </a:r>
            <a:r>
              <a:rPr lang="zh-CN" altLang="en-US" sz="1000" dirty="0"/>
              <a:t> </a:t>
            </a:r>
            <a:r>
              <a:rPr lang="en-US" altLang="zh-CN" sz="1000" dirty="0"/>
              <a:t>Estuary</a:t>
            </a:r>
            <a:endParaRPr lang="en-US" sz="1000" dirty="0"/>
          </a:p>
        </p:txBody>
      </p:sp>
      <p:sp>
        <p:nvSpPr>
          <p:cNvPr id="35" name="TextBox 34">
            <a:extLst>
              <a:ext uri="{FF2B5EF4-FFF2-40B4-BE49-F238E27FC236}">
                <a16:creationId xmlns:a16="http://schemas.microsoft.com/office/drawing/2014/main" id="{64F5B4C6-5055-6F48-8F03-21B162DB763B}"/>
              </a:ext>
            </a:extLst>
          </p:cNvPr>
          <p:cNvSpPr txBox="1"/>
          <p:nvPr/>
        </p:nvSpPr>
        <p:spPr>
          <a:xfrm>
            <a:off x="8763972" y="6379932"/>
            <a:ext cx="758541" cy="246221"/>
          </a:xfrm>
          <a:prstGeom prst="rect">
            <a:avLst/>
          </a:prstGeom>
          <a:noFill/>
        </p:spPr>
        <p:txBody>
          <a:bodyPr wrap="none" rtlCol="0">
            <a:spAutoFit/>
          </a:bodyPr>
          <a:lstStyle/>
          <a:p>
            <a:r>
              <a:rPr lang="en-US" altLang="zh-CN" sz="1000" dirty="0"/>
              <a:t>Inner</a:t>
            </a:r>
            <a:r>
              <a:rPr lang="zh-CN" altLang="en-US" sz="1000" dirty="0"/>
              <a:t> </a:t>
            </a:r>
            <a:r>
              <a:rPr lang="en-US" altLang="zh-CN" sz="1000" dirty="0"/>
              <a:t>Bay</a:t>
            </a:r>
            <a:endParaRPr lang="en-US" sz="1000" dirty="0"/>
          </a:p>
        </p:txBody>
      </p:sp>
      <p:cxnSp>
        <p:nvCxnSpPr>
          <p:cNvPr id="36" name="Straight Arrow Connector 35">
            <a:extLst>
              <a:ext uri="{FF2B5EF4-FFF2-40B4-BE49-F238E27FC236}">
                <a16:creationId xmlns:a16="http://schemas.microsoft.com/office/drawing/2014/main" id="{1704FEA2-664E-2248-AFCA-CCECA6A25884}"/>
              </a:ext>
            </a:extLst>
          </p:cNvPr>
          <p:cNvCxnSpPr/>
          <p:nvPr/>
        </p:nvCxnSpPr>
        <p:spPr>
          <a:xfrm>
            <a:off x="8763972" y="6400069"/>
            <a:ext cx="2066543" cy="0"/>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5" name="Slide Number Placeholder 2">
            <a:extLst>
              <a:ext uri="{FF2B5EF4-FFF2-40B4-BE49-F238E27FC236}">
                <a16:creationId xmlns:a16="http://schemas.microsoft.com/office/drawing/2014/main" id="{F18EAD67-66E2-A340-95BA-1355A8B402CB}"/>
              </a:ext>
            </a:extLst>
          </p:cNvPr>
          <p:cNvSpPr txBox="1">
            <a:spLocks/>
          </p:cNvSpPr>
          <p:nvPr/>
        </p:nvSpPr>
        <p:spPr>
          <a:xfrm>
            <a:off x="11696852" y="229347"/>
            <a:ext cx="509108"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15</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
        <p:nvSpPr>
          <p:cNvPr id="27" name="圆角矩形 5">
            <a:extLst>
              <a:ext uri="{FF2B5EF4-FFF2-40B4-BE49-F238E27FC236}">
                <a16:creationId xmlns:a16="http://schemas.microsoft.com/office/drawing/2014/main" id="{5CDBD29E-A7D8-0C49-93D5-14BC1585C1D8}"/>
              </a:ext>
            </a:extLst>
          </p:cNvPr>
          <p:cNvSpPr/>
          <p:nvPr/>
        </p:nvSpPr>
        <p:spPr>
          <a:xfrm>
            <a:off x="-171556" y="159818"/>
            <a:ext cx="6580561"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err="1">
                <a:solidFill>
                  <a:srgbClr val="011893"/>
                </a:solidFill>
                <a:latin typeface="Microsoft YaHei" panose="020B0503020204020204" pitchFamily="34" charset="-122"/>
                <a:ea typeface="Microsoft YaHei" panose="020B0503020204020204" pitchFamily="34" charset="-122"/>
              </a:rPr>
              <a:t>Pterin</a:t>
            </a:r>
            <a:r>
              <a:rPr kumimoji="1" lang="en-US" altLang="zh-CN" sz="1600" b="1" dirty="0">
                <a:solidFill>
                  <a:srgbClr val="011893"/>
                </a:solidFill>
                <a:latin typeface="Microsoft YaHei" panose="020B0503020204020204" pitchFamily="34" charset="-122"/>
                <a:ea typeface="Microsoft YaHei" panose="020B0503020204020204" pitchFamily="34" charset="-122"/>
              </a:rPr>
              <a:t> variations</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GB" altLang="zh-CN" sz="1600" b="1" dirty="0">
                <a:solidFill>
                  <a:srgbClr val="011893"/>
                </a:solidFill>
                <a:latin typeface="Microsoft YaHei" panose="020B0503020204020204" pitchFamily="34" charset="-122"/>
                <a:ea typeface="Microsoft YaHei" panose="020B0503020204020204" pitchFamily="34" charset="-122"/>
              </a:rPr>
              <a:t>in the sediments and its porewater</a:t>
            </a:r>
            <a:endParaRPr kumimoji="1" lang="zh-CN" altLang="en-US" sz="1600" b="1" dirty="0">
              <a:solidFill>
                <a:srgbClr val="011893"/>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765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069CF-3452-7D49-986A-5280BB1C806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96130" y="1113105"/>
            <a:ext cx="5610078" cy="5129433"/>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B3AE94C-EE66-5046-8246-A92A4744F8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948815"/>
            <a:ext cx="5507525" cy="3237076"/>
          </a:xfrm>
          <a:prstGeom prst="rect">
            <a:avLst/>
          </a:prstGeom>
        </p:spPr>
      </p:pic>
      <p:graphicFrame>
        <p:nvGraphicFramePr>
          <p:cNvPr id="5" name="Table 4">
            <a:extLst>
              <a:ext uri="{FF2B5EF4-FFF2-40B4-BE49-F238E27FC236}">
                <a16:creationId xmlns:a16="http://schemas.microsoft.com/office/drawing/2014/main" id="{CD214C40-8A89-5E4A-BE6F-1F22D8158621}"/>
              </a:ext>
            </a:extLst>
          </p:cNvPr>
          <p:cNvGraphicFramePr>
            <a:graphicFrameLocks noGrp="1"/>
          </p:cNvGraphicFramePr>
          <p:nvPr>
            <p:extLst>
              <p:ext uri="{D42A27DB-BD31-4B8C-83A1-F6EECF244321}">
                <p14:modId xmlns:p14="http://schemas.microsoft.com/office/powerpoint/2010/main" val="3356877188"/>
              </p:ext>
            </p:extLst>
          </p:nvPr>
        </p:nvGraphicFramePr>
        <p:xfrm>
          <a:off x="6424774" y="4252939"/>
          <a:ext cx="4905374" cy="2231073"/>
        </p:xfrm>
        <a:graphic>
          <a:graphicData uri="http://schemas.openxmlformats.org/drawingml/2006/table">
            <a:tbl>
              <a:tblPr firstRow="1" firstCol="1" bandRow="1">
                <a:tableStyleId>{7DF18680-E054-41AD-8BC1-D1AEF772440D}</a:tableStyleId>
              </a:tblPr>
              <a:tblGrid>
                <a:gridCol w="849215">
                  <a:extLst>
                    <a:ext uri="{9D8B030D-6E8A-4147-A177-3AD203B41FA5}">
                      <a16:colId xmlns:a16="http://schemas.microsoft.com/office/drawing/2014/main" val="894932441"/>
                    </a:ext>
                  </a:extLst>
                </a:gridCol>
                <a:gridCol w="772995">
                  <a:extLst>
                    <a:ext uri="{9D8B030D-6E8A-4147-A177-3AD203B41FA5}">
                      <a16:colId xmlns:a16="http://schemas.microsoft.com/office/drawing/2014/main" val="587274874"/>
                    </a:ext>
                  </a:extLst>
                </a:gridCol>
                <a:gridCol w="844134">
                  <a:extLst>
                    <a:ext uri="{9D8B030D-6E8A-4147-A177-3AD203B41FA5}">
                      <a16:colId xmlns:a16="http://schemas.microsoft.com/office/drawing/2014/main" val="758736362"/>
                    </a:ext>
                  </a:extLst>
                </a:gridCol>
                <a:gridCol w="813010">
                  <a:extLst>
                    <a:ext uri="{9D8B030D-6E8A-4147-A177-3AD203B41FA5}">
                      <a16:colId xmlns:a16="http://schemas.microsoft.com/office/drawing/2014/main" val="3212711538"/>
                    </a:ext>
                  </a:extLst>
                </a:gridCol>
                <a:gridCol w="813010">
                  <a:extLst>
                    <a:ext uri="{9D8B030D-6E8A-4147-A177-3AD203B41FA5}">
                      <a16:colId xmlns:a16="http://schemas.microsoft.com/office/drawing/2014/main" val="1133058419"/>
                    </a:ext>
                  </a:extLst>
                </a:gridCol>
                <a:gridCol w="813010">
                  <a:extLst>
                    <a:ext uri="{9D8B030D-6E8A-4147-A177-3AD203B41FA5}">
                      <a16:colId xmlns:a16="http://schemas.microsoft.com/office/drawing/2014/main" val="2312279299"/>
                    </a:ext>
                  </a:extLst>
                </a:gridCol>
              </a:tblGrid>
              <a:tr h="0">
                <a:tc>
                  <a:txBody>
                    <a:bodyPr/>
                    <a:lstStyle/>
                    <a:p>
                      <a:pPr algn="l"/>
                      <a:endParaRPr lang="en-US" sz="1050"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a:lnSpc>
                          <a:spcPct val="20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Sediment</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NP: DNP</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200000"/>
                        </a:lnSpc>
                        <a:spcAft>
                          <a:spcPts val="0"/>
                        </a:spcAft>
                      </a:pPr>
                      <a:endParaRPr lang="en-US" sz="1050"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a:lnSpc>
                          <a:spcPct val="20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Waterbody</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NP: DNP</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35091563"/>
                  </a:ext>
                </a:extLst>
              </a:tr>
              <a:tr h="278130">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Autumn</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dirty="0" err="1">
                          <a:effectLst/>
                          <a:latin typeface="Times New Roman" panose="02020603050405020304" pitchFamily="18" charset="0"/>
                          <a:cs typeface="Times New Roman" panose="02020603050405020304" pitchFamily="18" charset="0"/>
                        </a:rPr>
                        <a:t>Aut_XMB</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0.19</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Summer</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Flood_S</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1.46</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77378522"/>
                  </a:ext>
                </a:extLst>
              </a:tr>
              <a:tr h="278130">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Winter</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Win-JRE</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0.15</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l"/>
                      <a:endParaRPr lang="en-US" sz="1050"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51042797"/>
                  </a:ext>
                </a:extLst>
              </a:tr>
              <a:tr h="278130">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Spring</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Spr-JRE</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0.18</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Summer</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Flood_B</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1.67</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29100329"/>
                  </a:ext>
                </a:extLst>
              </a:tr>
              <a:tr h="278130">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Spr-XMB</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0.14</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Autumn</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dirty="0" err="1">
                          <a:effectLst/>
                          <a:latin typeface="Times New Roman" panose="02020603050405020304" pitchFamily="18" charset="0"/>
                          <a:cs typeface="Times New Roman" panose="02020603050405020304" pitchFamily="18" charset="0"/>
                        </a:rPr>
                        <a:t>Dry_S</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1.33</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33950747"/>
                  </a:ext>
                </a:extLst>
              </a:tr>
              <a:tr h="278130">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Summer</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Sum-JRE</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0.65</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32929223"/>
                  </a:ext>
                </a:extLst>
              </a:tr>
              <a:tr h="278130">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Sum-XMB</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0.16</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Autumn</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dirty="0" err="1">
                          <a:effectLst/>
                          <a:latin typeface="Times New Roman" panose="02020603050405020304" pitchFamily="18" charset="0"/>
                          <a:cs typeface="Times New Roman" panose="02020603050405020304" pitchFamily="18" charset="0"/>
                        </a:rPr>
                        <a:t>Dry_B</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1.19</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0407205"/>
                  </a:ext>
                </a:extLst>
              </a:tr>
              <a:tr h="278130">
                <a:tc>
                  <a:txBody>
                    <a:bodyPr/>
                    <a:lstStyle/>
                    <a:p>
                      <a:pPr marL="0" marR="0" algn="just">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Ratio range</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b="1" kern="100" dirty="0">
                          <a:solidFill>
                            <a:srgbClr val="FF0000"/>
                          </a:solidFill>
                          <a:effectLst/>
                          <a:latin typeface="Times New Roman" panose="02020603050405020304" pitchFamily="18" charset="0"/>
                          <a:cs typeface="Times New Roman" panose="02020603050405020304" pitchFamily="18" charset="0"/>
                        </a:rPr>
                        <a:t>0 &lt; R &lt; 1</a:t>
                      </a:r>
                      <a:endParaRPr lang="en-US" sz="1200" b="1"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dirty="0">
                          <a:effectLst/>
                          <a:latin typeface="Times New Roman" panose="02020603050405020304" pitchFamily="18" charset="0"/>
                          <a:cs typeface="Times New Roman" panose="02020603050405020304" pitchFamily="18" charset="0"/>
                        </a:rPr>
                        <a:t> </a:t>
                      </a:r>
                      <a:endParaRPr lang="en-US" sz="1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1100" kern="100">
                          <a:effectLst/>
                          <a:latin typeface="Times New Roman" panose="02020603050405020304" pitchFamily="18" charset="0"/>
                          <a:cs typeface="Times New Roman" panose="02020603050405020304" pitchFamily="18" charset="0"/>
                        </a:rPr>
                        <a:t> </a:t>
                      </a:r>
                      <a:endParaRPr lang="en-US" sz="1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1100" b="1" kern="100" dirty="0">
                          <a:solidFill>
                            <a:srgbClr val="FF0000"/>
                          </a:solidFill>
                          <a:effectLst/>
                          <a:latin typeface="Times New Roman" panose="02020603050405020304" pitchFamily="18" charset="0"/>
                          <a:cs typeface="Times New Roman" panose="02020603050405020304" pitchFamily="18" charset="0"/>
                        </a:rPr>
                        <a:t>1 &lt; R &lt; 2</a:t>
                      </a:r>
                      <a:endParaRPr lang="en-US" sz="1200" b="1" kern="1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79953809"/>
                  </a:ext>
                </a:extLst>
              </a:tr>
            </a:tbl>
          </a:graphicData>
        </a:graphic>
      </p:graphicFrame>
      <p:sp>
        <p:nvSpPr>
          <p:cNvPr id="6" name="文本框 17">
            <a:extLst>
              <a:ext uri="{FF2B5EF4-FFF2-40B4-BE49-F238E27FC236}">
                <a16:creationId xmlns:a16="http://schemas.microsoft.com/office/drawing/2014/main" id="{D35C797C-15F2-8348-9769-39FD82280795}"/>
              </a:ext>
            </a:extLst>
          </p:cNvPr>
          <p:cNvSpPr txBox="1"/>
          <p:nvPr/>
        </p:nvSpPr>
        <p:spPr>
          <a:xfrm>
            <a:off x="461043" y="615462"/>
            <a:ext cx="3190137"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GB" altLang="ja-JP" b="1" dirty="0">
                <a:latin typeface="Times New Roman" panose="02020603050405020304" pitchFamily="18" charset="0"/>
                <a:ea typeface="+mn-ea"/>
                <a:cs typeface="Times New Roman" panose="02020603050405020304" pitchFamily="18" charset="0"/>
              </a:rPr>
              <a:t>Mean values of </a:t>
            </a:r>
            <a:r>
              <a:rPr lang="en-GB" altLang="ja-JP" b="1" dirty="0" err="1">
                <a:latin typeface="Times New Roman" panose="02020603050405020304" pitchFamily="18" charset="0"/>
                <a:ea typeface="+mn-ea"/>
                <a:cs typeface="Times New Roman" panose="02020603050405020304" pitchFamily="18" charset="0"/>
              </a:rPr>
              <a:t>pterins</a:t>
            </a:r>
            <a:endParaRPr lang="zh-CN" altLang="en-US" b="1" dirty="0">
              <a:latin typeface="Times New Roman" panose="02020603050405020304" pitchFamily="18" charset="0"/>
              <a:ea typeface="+mn-ea"/>
              <a:cs typeface="Times New Roman" panose="02020603050405020304" pitchFamily="18" charset="0"/>
            </a:endParaRPr>
          </a:p>
        </p:txBody>
      </p:sp>
      <p:sp>
        <p:nvSpPr>
          <p:cNvPr id="7" name="Slide Number Placeholder 2">
            <a:extLst>
              <a:ext uri="{FF2B5EF4-FFF2-40B4-BE49-F238E27FC236}">
                <a16:creationId xmlns:a16="http://schemas.microsoft.com/office/drawing/2014/main" id="{CEC3B4BD-9F2F-714E-A46B-AD93C40EA418}"/>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16</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sp>
        <p:nvSpPr>
          <p:cNvPr id="8" name="文本框 17">
            <a:extLst>
              <a:ext uri="{FF2B5EF4-FFF2-40B4-BE49-F238E27FC236}">
                <a16:creationId xmlns:a16="http://schemas.microsoft.com/office/drawing/2014/main" id="{353B1B7F-A238-AA49-B4D6-63317FF08DA7}"/>
              </a:ext>
            </a:extLst>
          </p:cNvPr>
          <p:cNvSpPr txBox="1"/>
          <p:nvPr/>
        </p:nvSpPr>
        <p:spPr>
          <a:xfrm>
            <a:off x="6096000" y="615462"/>
            <a:ext cx="4000107" cy="42229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GB" altLang="ja-JP" b="1" dirty="0">
                <a:latin typeface="Times New Roman" panose="02020603050405020304" pitchFamily="18" charset="0"/>
                <a:ea typeface="+mn-ea"/>
                <a:cs typeface="Times New Roman" panose="02020603050405020304" pitchFamily="18" charset="0"/>
              </a:rPr>
              <a:t>Sediment seasonal </a:t>
            </a:r>
            <a:r>
              <a:rPr lang="en-GB" altLang="ja-JP" b="1" dirty="0" err="1">
                <a:latin typeface="Times New Roman" panose="02020603050405020304" pitchFamily="18" charset="0"/>
                <a:ea typeface="+mn-ea"/>
                <a:cs typeface="Times New Roman" panose="02020603050405020304" pitchFamily="18" charset="0"/>
              </a:rPr>
              <a:t>pterins</a:t>
            </a:r>
            <a:r>
              <a:rPr lang="en-GB" altLang="ja-JP" b="1" dirty="0">
                <a:latin typeface="Times New Roman" panose="02020603050405020304" pitchFamily="18" charset="0"/>
                <a:ea typeface="+mn-ea"/>
                <a:cs typeface="Times New Roman" panose="02020603050405020304" pitchFamily="18" charset="0"/>
              </a:rPr>
              <a:t> in total</a:t>
            </a:r>
            <a:endParaRPr lang="zh-CN" altLang="en-US" b="1" dirty="0">
              <a:latin typeface="Times New Roman" panose="02020603050405020304" pitchFamily="18" charset="0"/>
              <a:ea typeface="+mn-ea"/>
              <a:cs typeface="Times New Roman" panose="02020603050405020304" pitchFamily="18" charset="0"/>
            </a:endParaRPr>
          </a:p>
        </p:txBody>
      </p:sp>
      <p:sp>
        <p:nvSpPr>
          <p:cNvPr id="9" name="TextBox 15">
            <a:extLst>
              <a:ext uri="{FF2B5EF4-FFF2-40B4-BE49-F238E27FC236}">
                <a16:creationId xmlns:a16="http://schemas.microsoft.com/office/drawing/2014/main" id="{AAE8CB9A-2012-F149-AB1D-35623FC1D995}"/>
              </a:ext>
            </a:extLst>
          </p:cNvPr>
          <p:cNvSpPr txBox="1"/>
          <p:nvPr/>
        </p:nvSpPr>
        <p:spPr>
          <a:xfrm>
            <a:off x="272074" y="6164515"/>
            <a:ext cx="5258190" cy="6999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There was no significant difference of each </a:t>
            </a:r>
            <a:r>
              <a:rPr lang="en-US" altLang="ja-JP" sz="1400" dirty="0" err="1">
                <a:latin typeface="Times New Roman" panose="02020603050405020304" pitchFamily="18" charset="0"/>
                <a:ea typeface="SimSun" panose="02010600030101010101" pitchFamily="2" charset="-122"/>
                <a:cs typeface="Times New Roman" panose="02020603050405020304" pitchFamily="18" charset="0"/>
              </a:rPr>
              <a:t>pterin</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 between seasons.</a:t>
            </a:r>
          </a:p>
          <a:p>
            <a:pPr marL="285750" indent="-285750">
              <a:lnSpc>
                <a:spcPct val="150000"/>
              </a:lnSpc>
              <a:buFont typeface="Wingdings" panose="05000000000000000000" pitchFamily="2" charset="2"/>
              <a:buChar char="Ø"/>
            </a:pP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Reduced </a:t>
            </a:r>
            <a:r>
              <a:rPr lang="en-US" altLang="ja-JP" sz="140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dihydroneopterin</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predominated in sediments.</a:t>
            </a:r>
            <a:endParaRPr lang="zh-CN" altLang="en-US" sz="14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TextBox 15">
            <a:extLst>
              <a:ext uri="{FF2B5EF4-FFF2-40B4-BE49-F238E27FC236}">
                <a16:creationId xmlns:a16="http://schemas.microsoft.com/office/drawing/2014/main" id="{282AF31B-79F8-6047-A97C-F60EAD761F8F}"/>
              </a:ext>
            </a:extLst>
          </p:cNvPr>
          <p:cNvSpPr txBox="1"/>
          <p:nvPr/>
        </p:nvSpPr>
        <p:spPr>
          <a:xfrm>
            <a:off x="5923280" y="6467360"/>
            <a:ext cx="6183727" cy="3768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The </a:t>
            </a:r>
            <a:r>
              <a:rPr lang="en-US" altLang="zh-CN" sz="1400" b="1"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NP/DNP ratio</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 can indicate the redox state of</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waterbody or sediment</a:t>
            </a:r>
            <a:endParaRPr lang="en-US" sz="14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a:extLst>
              <a:ext uri="{FF2B5EF4-FFF2-40B4-BE49-F238E27FC236}">
                <a16:creationId xmlns:a16="http://schemas.microsoft.com/office/drawing/2014/main" id="{8D77E9E8-2B5F-B548-BD55-80EBD9635B6C}"/>
              </a:ext>
            </a:extLst>
          </p:cNvPr>
          <p:cNvSpPr/>
          <p:nvPr/>
        </p:nvSpPr>
        <p:spPr>
          <a:xfrm>
            <a:off x="9808748" y="701401"/>
            <a:ext cx="1698991" cy="307777"/>
          </a:xfrm>
          <a:prstGeom prst="rect">
            <a:avLst/>
          </a:prstGeom>
        </p:spPr>
        <p:txBody>
          <a:bodyPr wrap="none">
            <a:spAutoFit/>
          </a:bodyPr>
          <a:lstStyle/>
          <a:p>
            <a:r>
              <a:rPr lang="en-US" sz="1400" dirty="0">
                <a:solidFill>
                  <a:srgbClr val="FF0000"/>
                </a:solidFill>
                <a:latin typeface="Times New Roman" panose="02020603050405020304" pitchFamily="18" charset="0"/>
                <a:cs typeface="Times New Roman" panose="02020603050405020304" pitchFamily="18" charset="0"/>
              </a:rPr>
              <a:t>DNP &gt; NP &gt; BP</a:t>
            </a:r>
            <a:r>
              <a:rPr lang="zh-CN" altLang="en-US" sz="1400" dirty="0">
                <a:solidFill>
                  <a:srgbClr val="FF0000"/>
                </a:solidFill>
                <a:latin typeface="Times New Roman" panose="02020603050405020304" pitchFamily="18" charset="0"/>
                <a:cs typeface="Times New Roman" panose="02020603050405020304" pitchFamily="18" charset="0"/>
              </a:rPr>
              <a:t>、</a:t>
            </a:r>
            <a:r>
              <a:rPr lang="en-US" sz="1400" dirty="0">
                <a:solidFill>
                  <a:srgbClr val="FF0000"/>
                </a:solidFill>
                <a:latin typeface="Times New Roman" panose="02020603050405020304" pitchFamily="18" charset="0"/>
                <a:cs typeface="Times New Roman" panose="02020603050405020304" pitchFamily="18" charset="0"/>
              </a:rPr>
              <a:t>IP</a:t>
            </a:r>
          </a:p>
        </p:txBody>
      </p:sp>
      <p:sp>
        <p:nvSpPr>
          <p:cNvPr id="12" name="Slide Number Placeholder 2">
            <a:extLst>
              <a:ext uri="{FF2B5EF4-FFF2-40B4-BE49-F238E27FC236}">
                <a16:creationId xmlns:a16="http://schemas.microsoft.com/office/drawing/2014/main" id="{4A249E35-930B-BF4A-8EED-137017C618B4}"/>
              </a:ext>
            </a:extLst>
          </p:cNvPr>
          <p:cNvSpPr txBox="1">
            <a:spLocks/>
          </p:cNvSpPr>
          <p:nvPr/>
        </p:nvSpPr>
        <p:spPr>
          <a:xfrm>
            <a:off x="11696852" y="229347"/>
            <a:ext cx="509108"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16</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
        <p:nvSpPr>
          <p:cNvPr id="15" name="圆角矩形 5">
            <a:extLst>
              <a:ext uri="{FF2B5EF4-FFF2-40B4-BE49-F238E27FC236}">
                <a16:creationId xmlns:a16="http://schemas.microsoft.com/office/drawing/2014/main" id="{454A083D-B397-F04E-9157-3B7F600FD854}"/>
              </a:ext>
            </a:extLst>
          </p:cNvPr>
          <p:cNvSpPr/>
          <p:nvPr/>
        </p:nvSpPr>
        <p:spPr>
          <a:xfrm>
            <a:off x="-155787" y="160599"/>
            <a:ext cx="6580561"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err="1">
                <a:solidFill>
                  <a:srgbClr val="011893"/>
                </a:solidFill>
                <a:latin typeface="Microsoft YaHei" panose="020B0503020204020204" pitchFamily="34" charset="-122"/>
                <a:ea typeface="Microsoft YaHei" panose="020B0503020204020204" pitchFamily="34" charset="-122"/>
              </a:rPr>
              <a:t>Pterins</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variations</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GB" altLang="zh-CN" sz="1600" b="1" dirty="0">
                <a:solidFill>
                  <a:srgbClr val="011893"/>
                </a:solidFill>
                <a:latin typeface="Microsoft YaHei" panose="020B0503020204020204" pitchFamily="34" charset="-122"/>
                <a:ea typeface="Microsoft YaHei" panose="020B0503020204020204" pitchFamily="34" charset="-122"/>
              </a:rPr>
              <a:t>in the sediments and its porewater</a:t>
            </a:r>
            <a:endParaRPr kumimoji="1" lang="zh-CN" altLang="en-US" sz="1600" b="1" dirty="0">
              <a:solidFill>
                <a:srgbClr val="011893"/>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659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BE41B9-616A-534A-9074-AEE25DBED6E1}"/>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965518" y="1283499"/>
            <a:ext cx="4002136" cy="5308919"/>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0405E953-ACD3-784E-BBB6-6C1DD658943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5815100" y="1315126"/>
            <a:ext cx="5762162" cy="4035230"/>
          </a:xfrm>
          <a:prstGeom prst="rect">
            <a:avLst/>
          </a:prstGeom>
          <a:ln>
            <a:noFill/>
          </a:ln>
          <a:extLst>
            <a:ext uri="{53640926-AAD7-44D8-BBD7-CCE9431645EC}">
              <a14:shadowObscured xmlns:a14="http://schemas.microsoft.com/office/drawing/2010/main"/>
            </a:ext>
          </a:extLst>
        </p:spPr>
      </p:pic>
      <p:sp>
        <p:nvSpPr>
          <p:cNvPr id="7" name="Slide Number Placeholder 2">
            <a:extLst>
              <a:ext uri="{FF2B5EF4-FFF2-40B4-BE49-F238E27FC236}">
                <a16:creationId xmlns:a16="http://schemas.microsoft.com/office/drawing/2014/main" id="{3EEC891B-082A-B04C-A34F-1DCFE13322EA}"/>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17</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sp>
        <p:nvSpPr>
          <p:cNvPr id="8" name="文本框 17">
            <a:extLst>
              <a:ext uri="{FF2B5EF4-FFF2-40B4-BE49-F238E27FC236}">
                <a16:creationId xmlns:a16="http://schemas.microsoft.com/office/drawing/2014/main" id="{ED1C420C-B523-FD43-8539-80914B500457}"/>
              </a:ext>
            </a:extLst>
          </p:cNvPr>
          <p:cNvSpPr txBox="1"/>
          <p:nvPr/>
        </p:nvSpPr>
        <p:spPr>
          <a:xfrm>
            <a:off x="180693" y="763712"/>
            <a:ext cx="5571786" cy="422360"/>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a:t>
            </a:r>
            <a:r>
              <a:rPr lang="en-US" altLang="ja-JP" b="1" dirty="0">
                <a:latin typeface="Times New Roman" panose="02020603050405020304" pitchFamily="18" charset="0"/>
                <a:ea typeface="+mn-ea"/>
                <a:cs typeface="Times New Roman" panose="02020603050405020304" pitchFamily="18" charset="0"/>
              </a:rPr>
              <a:t>Sediment particle size, TOM and </a:t>
            </a:r>
            <a:r>
              <a:rPr lang="en-US" altLang="ja-JP" b="1" dirty="0" err="1">
                <a:latin typeface="Times New Roman" panose="02020603050405020304" pitchFamily="18" charset="0"/>
                <a:ea typeface="+mn-ea"/>
                <a:cs typeface="Times New Roman" panose="02020603050405020304" pitchFamily="18" charset="0"/>
              </a:rPr>
              <a:t>chl</a:t>
            </a:r>
            <a:r>
              <a:rPr lang="en-US" altLang="ja-JP" b="1" dirty="0">
                <a:latin typeface="Times New Roman" panose="02020603050405020304" pitchFamily="18" charset="0"/>
                <a:ea typeface="+mn-ea"/>
                <a:cs typeface="Times New Roman" panose="02020603050405020304" pitchFamily="18" charset="0"/>
              </a:rPr>
              <a:t>-a characteristics</a:t>
            </a:r>
            <a:endParaRPr lang="zh-CN" altLang="en-US" b="1" dirty="0">
              <a:latin typeface="Times New Roman" panose="02020603050405020304" pitchFamily="18" charset="0"/>
              <a:ea typeface="+mn-ea"/>
              <a:cs typeface="Times New Roman" panose="02020603050405020304" pitchFamily="18" charset="0"/>
            </a:endParaRPr>
          </a:p>
        </p:txBody>
      </p:sp>
      <p:sp>
        <p:nvSpPr>
          <p:cNvPr id="9" name="文本框 17">
            <a:extLst>
              <a:ext uri="{FF2B5EF4-FFF2-40B4-BE49-F238E27FC236}">
                <a16:creationId xmlns:a16="http://schemas.microsoft.com/office/drawing/2014/main" id="{11FD3BDF-A6EC-9E4C-9AC7-96C5DFA57D98}"/>
              </a:ext>
            </a:extLst>
          </p:cNvPr>
          <p:cNvSpPr txBox="1"/>
          <p:nvPr/>
        </p:nvSpPr>
        <p:spPr>
          <a:xfrm>
            <a:off x="6244693" y="763777"/>
            <a:ext cx="4590424" cy="42229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GB" altLang="zh-CN" b="1" dirty="0">
                <a:latin typeface="Times New Roman" panose="02020603050405020304" pitchFamily="18" charset="0"/>
                <a:ea typeface="+mn-ea"/>
                <a:cs typeface="Times New Roman" panose="02020603050405020304" pitchFamily="18" charset="0"/>
              </a:rPr>
              <a:t>Plot of </a:t>
            </a:r>
            <a:r>
              <a:rPr lang="en-US" altLang="ja-JP" b="1" dirty="0">
                <a:latin typeface="Times New Roman" panose="02020603050405020304" pitchFamily="18" charset="0"/>
                <a:ea typeface="+mn-ea"/>
                <a:cs typeface="Times New Roman" panose="02020603050405020304" pitchFamily="18" charset="0"/>
              </a:rPr>
              <a:t>total </a:t>
            </a:r>
            <a:r>
              <a:rPr lang="en-US" altLang="ja-JP" b="1" dirty="0" err="1">
                <a:latin typeface="Times New Roman" panose="02020603050405020304" pitchFamily="18" charset="0"/>
                <a:ea typeface="+mn-ea"/>
                <a:cs typeface="Times New Roman" panose="02020603050405020304" pitchFamily="18" charset="0"/>
              </a:rPr>
              <a:t>pterins</a:t>
            </a:r>
            <a:r>
              <a:rPr lang="en-US" altLang="ja-JP" b="1" dirty="0">
                <a:latin typeface="Times New Roman" panose="02020603050405020304" pitchFamily="18" charset="0"/>
                <a:ea typeface="+mn-ea"/>
                <a:cs typeface="Times New Roman" panose="02020603050405020304" pitchFamily="18" charset="0"/>
              </a:rPr>
              <a:t> and </a:t>
            </a:r>
            <a:r>
              <a:rPr lang="en-US" altLang="ja-JP" b="1" dirty="0" err="1">
                <a:latin typeface="Times New Roman" panose="02020603050405020304" pitchFamily="18" charset="0"/>
                <a:ea typeface="+mn-ea"/>
                <a:cs typeface="Times New Roman" panose="02020603050405020304" pitchFamily="18" charset="0"/>
              </a:rPr>
              <a:t>Chl</a:t>
            </a:r>
            <a:r>
              <a:rPr lang="en-US" altLang="ja-JP" b="1" dirty="0">
                <a:latin typeface="Times New Roman" panose="02020603050405020304" pitchFamily="18" charset="0"/>
                <a:ea typeface="+mn-ea"/>
                <a:cs typeface="Times New Roman" panose="02020603050405020304" pitchFamily="18" charset="0"/>
              </a:rPr>
              <a:t>-a in sediments</a:t>
            </a:r>
            <a:endParaRPr lang="zh-CN" altLang="en-US" b="1" dirty="0">
              <a:latin typeface="Times New Roman" panose="02020603050405020304" pitchFamily="18" charset="0"/>
              <a:ea typeface="+mn-ea"/>
              <a:cs typeface="Times New Roman" panose="02020603050405020304" pitchFamily="18" charset="0"/>
            </a:endParaRPr>
          </a:p>
        </p:txBody>
      </p:sp>
      <p:sp>
        <p:nvSpPr>
          <p:cNvPr id="11" name="TextBox 15">
            <a:extLst>
              <a:ext uri="{FF2B5EF4-FFF2-40B4-BE49-F238E27FC236}">
                <a16:creationId xmlns:a16="http://schemas.microsoft.com/office/drawing/2014/main" id="{1D13D2F2-4B42-1449-A4BE-80F445CEEFB8}"/>
              </a:ext>
            </a:extLst>
          </p:cNvPr>
          <p:cNvSpPr txBox="1"/>
          <p:nvPr/>
        </p:nvSpPr>
        <p:spPr>
          <a:xfrm>
            <a:off x="5815100" y="5400201"/>
            <a:ext cx="5902960" cy="10231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The sediments were dominating by clay components.</a:t>
            </a:r>
          </a:p>
          <a:p>
            <a:pPr marL="285750" indent="-285750">
              <a:lnSpc>
                <a:spcPct val="150000"/>
              </a:lnSpc>
              <a:buFont typeface="Wingdings" panose="05000000000000000000" pitchFamily="2" charset="2"/>
              <a:buChar char="Ø"/>
            </a:pP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Total organic matter distribution is similar to </a:t>
            </a:r>
            <a:r>
              <a:rPr lang="en-US" altLang="ja-JP" sz="1400" dirty="0" err="1">
                <a:latin typeface="Times New Roman" panose="02020603050405020304" pitchFamily="18" charset="0"/>
                <a:ea typeface="SimSun" panose="02010600030101010101" pitchFamily="2" charset="-122"/>
                <a:cs typeface="Times New Roman" panose="02020603050405020304" pitchFamily="18" charset="0"/>
              </a:rPr>
              <a:t>Chl</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-a except in summer.</a:t>
            </a:r>
          </a:p>
          <a:p>
            <a:pPr marL="285750" indent="-285750">
              <a:lnSpc>
                <a:spcPct val="150000"/>
              </a:lnSpc>
              <a:buFont typeface="Wingdings" panose="05000000000000000000" pitchFamily="2" charset="2"/>
              <a:buChar char="Ø"/>
            </a:pP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Except for IP, other </a:t>
            </a:r>
            <a:r>
              <a:rPr lang="en-US" altLang="ja-JP" sz="1400" dirty="0" err="1">
                <a:latin typeface="Times New Roman" panose="02020603050405020304" pitchFamily="18" charset="0"/>
                <a:ea typeface="SimSun" panose="02010600030101010101" pitchFamily="2" charset="-122"/>
                <a:cs typeface="Times New Roman" panose="02020603050405020304" pitchFamily="18" charset="0"/>
              </a:rPr>
              <a:t>pterins</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 are significantly </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positively correlated with </a:t>
            </a:r>
            <a:r>
              <a:rPr lang="en-US" altLang="ja-JP" sz="140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Chl</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-a</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a:t>
            </a:r>
            <a:endParaRPr lang="zh-CN" altLang="en-US" sz="14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 name="Rounded Rectangle 11">
            <a:extLst>
              <a:ext uri="{FF2B5EF4-FFF2-40B4-BE49-F238E27FC236}">
                <a16:creationId xmlns:a16="http://schemas.microsoft.com/office/drawing/2014/main" id="{C0BF0C5A-DC49-D84E-8CDC-A7ECDB331ECF}"/>
              </a:ext>
            </a:extLst>
          </p:cNvPr>
          <p:cNvSpPr/>
          <p:nvPr/>
        </p:nvSpPr>
        <p:spPr>
          <a:xfrm>
            <a:off x="3629320" y="4326904"/>
            <a:ext cx="1338334" cy="1659116"/>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3" name="Slide Number Placeholder 2">
            <a:extLst>
              <a:ext uri="{FF2B5EF4-FFF2-40B4-BE49-F238E27FC236}">
                <a16:creationId xmlns:a16="http://schemas.microsoft.com/office/drawing/2014/main" id="{8A75DB91-115E-4C45-A86F-C968A682322E}"/>
              </a:ext>
            </a:extLst>
          </p:cNvPr>
          <p:cNvSpPr txBox="1">
            <a:spLocks/>
          </p:cNvSpPr>
          <p:nvPr/>
        </p:nvSpPr>
        <p:spPr>
          <a:xfrm>
            <a:off x="11696852" y="229347"/>
            <a:ext cx="509108"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17</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
        <p:nvSpPr>
          <p:cNvPr id="15" name="圆角矩形 5">
            <a:extLst>
              <a:ext uri="{FF2B5EF4-FFF2-40B4-BE49-F238E27FC236}">
                <a16:creationId xmlns:a16="http://schemas.microsoft.com/office/drawing/2014/main" id="{46AA3EF1-FD3F-8845-BB2C-59F91ADF6A82}"/>
              </a:ext>
            </a:extLst>
          </p:cNvPr>
          <p:cNvSpPr/>
          <p:nvPr/>
        </p:nvSpPr>
        <p:spPr>
          <a:xfrm>
            <a:off x="19826" y="164919"/>
            <a:ext cx="6580561"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err="1">
                <a:solidFill>
                  <a:srgbClr val="011893"/>
                </a:solidFill>
                <a:latin typeface="Microsoft YaHei" panose="020B0503020204020204" pitchFamily="34" charset="-122"/>
                <a:ea typeface="Microsoft YaHei" panose="020B0503020204020204" pitchFamily="34" charset="-122"/>
              </a:rPr>
              <a:t>Pterins</a:t>
            </a:r>
            <a:r>
              <a:rPr kumimoji="1" lang="en-US" altLang="zh-CN" sz="1600" b="1" dirty="0">
                <a:solidFill>
                  <a:srgbClr val="011893"/>
                </a:solidFill>
                <a:latin typeface="Microsoft YaHei" panose="020B0503020204020204" pitchFamily="34" charset="-122"/>
                <a:ea typeface="Microsoft YaHei" panose="020B0503020204020204" pitchFamily="34" charset="-122"/>
              </a:rPr>
              <a:t> variations</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interacted</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with</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GB" altLang="zh-CN" sz="1600" b="1" dirty="0">
                <a:solidFill>
                  <a:srgbClr val="011893"/>
                </a:solidFill>
                <a:latin typeface="Microsoft YaHei" panose="020B0503020204020204" pitchFamily="34" charset="-122"/>
                <a:ea typeface="Microsoft YaHei" panose="020B0503020204020204" pitchFamily="34" charset="-122"/>
              </a:rPr>
              <a:t>sediment properties</a:t>
            </a:r>
            <a:endParaRPr kumimoji="1" lang="zh-CN" altLang="en-US" sz="1600" b="1" dirty="0">
              <a:solidFill>
                <a:srgbClr val="011893"/>
              </a:solidFill>
              <a:latin typeface="Microsoft YaHei" panose="020B0503020204020204" pitchFamily="34" charset="-122"/>
              <a:ea typeface="Microsoft YaHei" panose="020B0503020204020204" pitchFamily="34" charset="-122"/>
            </a:endParaRPr>
          </a:p>
        </p:txBody>
      </p:sp>
      <p:sp>
        <p:nvSpPr>
          <p:cNvPr id="14" name="TextBox 13">
            <a:extLst>
              <a:ext uri="{FF2B5EF4-FFF2-40B4-BE49-F238E27FC236}">
                <a16:creationId xmlns:a16="http://schemas.microsoft.com/office/drawing/2014/main" id="{1D98FA79-127B-6542-9D8C-9B84D52C8FC3}"/>
              </a:ext>
            </a:extLst>
          </p:cNvPr>
          <p:cNvSpPr txBox="1"/>
          <p:nvPr/>
        </p:nvSpPr>
        <p:spPr>
          <a:xfrm>
            <a:off x="270051" y="6403932"/>
            <a:ext cx="1681871" cy="261610"/>
          </a:xfrm>
          <a:prstGeom prst="rect">
            <a:avLst/>
          </a:prstGeom>
          <a:noFill/>
        </p:spPr>
        <p:txBody>
          <a:bodyPr wrap="none" rtlCol="0">
            <a:spAutoFit/>
          </a:bodyPr>
          <a:lstStyle/>
          <a:p>
            <a:r>
              <a:rPr lang="en-US" altLang="zh-CN" sz="1100" dirty="0">
                <a:latin typeface="Times New Roman" panose="02020603050405020304" pitchFamily="18" charset="0"/>
                <a:cs typeface="Times New Roman" panose="02020603050405020304" pitchFamily="18" charset="0"/>
              </a:rPr>
              <a:t>(Mei</a:t>
            </a:r>
            <a:r>
              <a:rPr lang="zh-CN" altLang="en-US" sz="1100" dirty="0">
                <a:latin typeface="Times New Roman" panose="02020603050405020304" pitchFamily="18" charset="0"/>
                <a:cs typeface="Times New Roman" panose="02020603050405020304" pitchFamily="18" charset="0"/>
              </a:rPr>
              <a:t> </a:t>
            </a:r>
            <a:r>
              <a:rPr lang="en-US" altLang="zh-CN" sz="1100" dirty="0">
                <a:latin typeface="Times New Roman" panose="02020603050405020304" pitchFamily="18" charset="0"/>
                <a:cs typeface="Times New Roman" panose="02020603050405020304" pitchFamily="18" charset="0"/>
              </a:rPr>
              <a:t>et.</a:t>
            </a:r>
            <a:r>
              <a:rPr lang="zh-CN" altLang="en-US" sz="1100" dirty="0">
                <a:latin typeface="Times New Roman" panose="02020603050405020304" pitchFamily="18" charset="0"/>
                <a:cs typeface="Times New Roman" panose="02020603050405020304" pitchFamily="18" charset="0"/>
              </a:rPr>
              <a:t> </a:t>
            </a:r>
            <a:r>
              <a:rPr lang="en-US" altLang="zh-CN" sz="1100" dirty="0">
                <a:latin typeface="Times New Roman" panose="02020603050405020304" pitchFamily="18" charset="0"/>
                <a:cs typeface="Times New Roman" panose="02020603050405020304" pitchFamily="18" charset="0"/>
              </a:rPr>
              <a:t>al,</a:t>
            </a:r>
            <a:r>
              <a:rPr lang="zh-CN" altLang="en-US" sz="1100" dirty="0">
                <a:latin typeface="Times New Roman" panose="02020603050405020304" pitchFamily="18" charset="0"/>
                <a:cs typeface="Times New Roman" panose="02020603050405020304" pitchFamily="18" charset="0"/>
              </a:rPr>
              <a:t> </a:t>
            </a:r>
            <a:r>
              <a:rPr lang="en-GB" altLang="zh-CN" sz="1100" dirty="0">
                <a:latin typeface="Times New Roman" panose="02020603050405020304" pitchFamily="18" charset="0"/>
                <a:cs typeface="Times New Roman" panose="02020603050405020304" pitchFamily="18" charset="0"/>
              </a:rPr>
              <a:t>In Preparation)</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4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anim calcmode="lin" valueType="num">
                                      <p:cBhvr>
                                        <p:cTn id="23" dur="250" fill="hold"/>
                                        <p:tgtEl>
                                          <p:spTgt spid="15"/>
                                        </p:tgtEl>
                                        <p:attrNameLst>
                                          <p:attrName>ppt_x</p:attrName>
                                        </p:attrNameLst>
                                      </p:cBhvr>
                                      <p:tavLst>
                                        <p:tav tm="0">
                                          <p:val>
                                            <p:strVal val="#ppt_x"/>
                                          </p:val>
                                        </p:tav>
                                        <p:tav tm="100000">
                                          <p:val>
                                            <p:strVal val="#ppt_x"/>
                                          </p:val>
                                        </p:tav>
                                      </p:tavLst>
                                    </p:anim>
                                    <p:anim calcmode="lin" valueType="num">
                                      <p:cBhvr>
                                        <p:cTn id="24"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44BC4C-F521-D24F-976F-588970EF844D}"/>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478546" y="1255541"/>
            <a:ext cx="5220970" cy="4663440"/>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9C55C535-BE8F-2B4D-84DE-4E1F8AAD7F7B}"/>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492486" y="857396"/>
            <a:ext cx="5211445" cy="5459730"/>
          </a:xfrm>
          <a:prstGeom prst="rect">
            <a:avLst/>
          </a:prstGeom>
          <a:ln>
            <a:noFill/>
          </a:ln>
          <a:extLst>
            <a:ext uri="{53640926-AAD7-44D8-BBD7-CCE9431645EC}">
              <a14:shadowObscured xmlns:a14="http://schemas.microsoft.com/office/drawing/2010/main"/>
            </a:ext>
          </a:extLst>
        </p:spPr>
      </p:pic>
      <p:sp>
        <p:nvSpPr>
          <p:cNvPr id="4" name="Slide Number Placeholder 2">
            <a:extLst>
              <a:ext uri="{FF2B5EF4-FFF2-40B4-BE49-F238E27FC236}">
                <a16:creationId xmlns:a16="http://schemas.microsoft.com/office/drawing/2014/main" id="{5AAA87A3-E959-4D4C-97B6-701E0BD3606E}"/>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18</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sp>
        <p:nvSpPr>
          <p:cNvPr id="6" name="文本框 17">
            <a:extLst>
              <a:ext uri="{FF2B5EF4-FFF2-40B4-BE49-F238E27FC236}">
                <a16:creationId xmlns:a16="http://schemas.microsoft.com/office/drawing/2014/main" id="{2107E0DE-6AEB-7941-9470-A3E48851F8F5}"/>
              </a:ext>
            </a:extLst>
          </p:cNvPr>
          <p:cNvSpPr txBox="1"/>
          <p:nvPr/>
        </p:nvSpPr>
        <p:spPr>
          <a:xfrm>
            <a:off x="524216" y="757509"/>
            <a:ext cx="5653064" cy="422360"/>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ea typeface="+mn-ea"/>
                <a:cs typeface="Times New Roman" panose="02020603050405020304" pitchFamily="18" charset="0"/>
              </a:rPr>
              <a:t>Relationship between sediment </a:t>
            </a:r>
            <a:r>
              <a:rPr lang="en-US" altLang="zh-CN" b="1" dirty="0">
                <a:latin typeface="Times New Roman" panose="02020603050405020304" pitchFamily="18" charset="0"/>
                <a:ea typeface="+mn-ea"/>
                <a:cs typeface="Times New Roman" panose="02020603050405020304" pitchFamily="18" charset="0"/>
              </a:rPr>
              <a:t>C&amp;N</a:t>
            </a:r>
            <a:r>
              <a:rPr lang="zh-CN" altLang="en-US"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ea typeface="+mn-ea"/>
                <a:cs typeface="Times New Roman" panose="02020603050405020304" pitchFamily="18" charset="0"/>
              </a:rPr>
              <a:t>content and</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IP</a:t>
            </a:r>
            <a:endParaRPr lang="zh-CN" altLang="en-US" b="1" dirty="0">
              <a:latin typeface="Times New Roman" panose="02020603050405020304" pitchFamily="18" charset="0"/>
              <a:ea typeface="+mn-ea"/>
              <a:cs typeface="Times New Roman" panose="02020603050405020304" pitchFamily="18" charset="0"/>
            </a:endParaRPr>
          </a:p>
        </p:txBody>
      </p:sp>
      <p:sp>
        <p:nvSpPr>
          <p:cNvPr id="7" name="TextBox 15">
            <a:extLst>
              <a:ext uri="{FF2B5EF4-FFF2-40B4-BE49-F238E27FC236}">
                <a16:creationId xmlns:a16="http://schemas.microsoft.com/office/drawing/2014/main" id="{D463426A-A26B-014B-989C-1F1AF566E4D6}"/>
              </a:ext>
            </a:extLst>
          </p:cNvPr>
          <p:cNvSpPr txBox="1"/>
          <p:nvPr/>
        </p:nvSpPr>
        <p:spPr>
          <a:xfrm>
            <a:off x="1157507" y="5834258"/>
            <a:ext cx="7417533" cy="10231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Sediment</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C</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&amp;</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N</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High</a:t>
            </a:r>
            <a:r>
              <a:rPr lang="zh-CN" altLang="en-US"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in</a:t>
            </a:r>
            <a:r>
              <a:rPr lang="zh-CN" altLang="en-US"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upper</a:t>
            </a:r>
            <a:r>
              <a:rPr lang="zh-CN" altLang="en-US"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estuary</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TOC</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correlated</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with</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TN</a:t>
            </a:r>
            <a:endParaRPr lang="en-US" altLang="zh-CN" sz="14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JRE</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I</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P</a:t>
            </a:r>
            <a:r>
              <a:rPr lang="zh-CN" altLang="en-US"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positively</a:t>
            </a:r>
            <a:r>
              <a:rPr lang="zh-CN" altLang="en-US"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correlated</a:t>
            </a:r>
            <a:r>
              <a:rPr lang="zh-CN" altLang="en-US"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with</a:t>
            </a:r>
            <a:r>
              <a:rPr lang="zh-CN" altLang="en-US"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C</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/N</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XMB</a:t>
            </a:r>
            <a:r>
              <a:rPr lang="zh-CN" altLang="en-US" sz="1400" dirty="0">
                <a:latin typeface="Times New Roman" panose="02020603050405020304" pitchFamily="18" charset="0"/>
                <a:ea typeface="SimSun" panose="02010600030101010101" pitchFamily="2" charset="-122"/>
                <a:cs typeface="Times New Roman" panose="02020603050405020304" pitchFamily="18" charset="0"/>
              </a:rPr>
              <a:t>：</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negative</a:t>
            </a:r>
            <a:r>
              <a:rPr lang="zh-CN" altLang="en-US"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correlation</a:t>
            </a:r>
            <a:r>
              <a:rPr lang="zh-CN" altLang="en-US"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altLang="ja-JP" sz="14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pH and N content </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are dominant in the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JRE</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 while </a:t>
            </a:r>
            <a:r>
              <a:rPr lang="en-US" altLang="ja-JP" sz="1400" dirty="0" err="1">
                <a:solidFill>
                  <a:srgbClr val="C00000"/>
                </a:solidFill>
                <a:latin typeface="Times New Roman" panose="02020603050405020304" pitchFamily="18" charset="0"/>
                <a:ea typeface="SimSun" panose="02010600030101010101" pitchFamily="2" charset="-122"/>
                <a:cs typeface="Times New Roman" panose="02020603050405020304" pitchFamily="18" charset="0"/>
              </a:rPr>
              <a:t>Chl</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-a</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 is dominant in the </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XMB</a:t>
            </a: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a:t>
            </a:r>
          </a:p>
        </p:txBody>
      </p:sp>
      <p:sp>
        <p:nvSpPr>
          <p:cNvPr id="8" name="Slide Number Placeholder 2">
            <a:extLst>
              <a:ext uri="{FF2B5EF4-FFF2-40B4-BE49-F238E27FC236}">
                <a16:creationId xmlns:a16="http://schemas.microsoft.com/office/drawing/2014/main" id="{C678DC71-8B46-0E46-BDAC-13CA1B81CF5E}"/>
              </a:ext>
            </a:extLst>
          </p:cNvPr>
          <p:cNvSpPr txBox="1">
            <a:spLocks/>
          </p:cNvSpPr>
          <p:nvPr/>
        </p:nvSpPr>
        <p:spPr>
          <a:xfrm>
            <a:off x="11696852" y="229347"/>
            <a:ext cx="509108"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18</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
        <p:nvSpPr>
          <p:cNvPr id="9" name="圆角矩形 5">
            <a:extLst>
              <a:ext uri="{FF2B5EF4-FFF2-40B4-BE49-F238E27FC236}">
                <a16:creationId xmlns:a16="http://schemas.microsoft.com/office/drawing/2014/main" id="{3F38BB84-FAD5-CF45-A172-B50587D79C23}"/>
              </a:ext>
            </a:extLst>
          </p:cNvPr>
          <p:cNvSpPr/>
          <p:nvPr/>
        </p:nvSpPr>
        <p:spPr>
          <a:xfrm>
            <a:off x="-88075" y="189953"/>
            <a:ext cx="6580561"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err="1">
                <a:solidFill>
                  <a:srgbClr val="011893"/>
                </a:solidFill>
                <a:latin typeface="Microsoft YaHei" panose="020B0503020204020204" pitchFamily="34" charset="-122"/>
                <a:ea typeface="Microsoft YaHei" panose="020B0503020204020204" pitchFamily="34" charset="-122"/>
              </a:rPr>
              <a:t>Pterins</a:t>
            </a:r>
            <a:r>
              <a:rPr kumimoji="1" lang="en-US" altLang="zh-CN" sz="1600" b="1" dirty="0">
                <a:solidFill>
                  <a:srgbClr val="011893"/>
                </a:solidFill>
                <a:latin typeface="Microsoft YaHei" panose="020B0503020204020204" pitchFamily="34" charset="-122"/>
                <a:ea typeface="Microsoft YaHei" panose="020B0503020204020204" pitchFamily="34" charset="-122"/>
              </a:rPr>
              <a:t> variations</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interacted</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US" altLang="zh-CN" sz="1600" b="1" dirty="0">
                <a:solidFill>
                  <a:srgbClr val="011893"/>
                </a:solidFill>
                <a:latin typeface="Microsoft YaHei" panose="020B0503020204020204" pitchFamily="34" charset="-122"/>
                <a:ea typeface="Microsoft YaHei" panose="020B0503020204020204" pitchFamily="34" charset="-122"/>
              </a:rPr>
              <a:t>with</a:t>
            </a:r>
            <a:r>
              <a:rPr kumimoji="1" lang="zh-CN" altLang="en-US" sz="1600" b="1" dirty="0">
                <a:solidFill>
                  <a:srgbClr val="011893"/>
                </a:solidFill>
                <a:latin typeface="Microsoft YaHei" panose="020B0503020204020204" pitchFamily="34" charset="-122"/>
                <a:ea typeface="Microsoft YaHei" panose="020B0503020204020204" pitchFamily="34" charset="-122"/>
              </a:rPr>
              <a:t> </a:t>
            </a:r>
            <a:r>
              <a:rPr kumimoji="1" lang="en-GB" altLang="zh-CN" sz="1600" b="1" dirty="0">
                <a:solidFill>
                  <a:srgbClr val="011893"/>
                </a:solidFill>
                <a:latin typeface="Microsoft YaHei" panose="020B0503020204020204" pitchFamily="34" charset="-122"/>
                <a:ea typeface="Microsoft YaHei" panose="020B0503020204020204" pitchFamily="34" charset="-122"/>
              </a:rPr>
              <a:t>sediment properties</a:t>
            </a:r>
            <a:endParaRPr kumimoji="1" lang="zh-CN" altLang="en-US" sz="1600" b="1" dirty="0">
              <a:solidFill>
                <a:srgbClr val="011893"/>
              </a:solidFill>
              <a:latin typeface="Microsoft YaHei" panose="020B0503020204020204" pitchFamily="34" charset="-122"/>
              <a:ea typeface="Microsoft YaHei" panose="020B0503020204020204" pitchFamily="34" charset="-122"/>
            </a:endParaRPr>
          </a:p>
        </p:txBody>
      </p:sp>
      <p:sp>
        <p:nvSpPr>
          <p:cNvPr id="10" name="TextBox 9">
            <a:extLst>
              <a:ext uri="{FF2B5EF4-FFF2-40B4-BE49-F238E27FC236}">
                <a16:creationId xmlns:a16="http://schemas.microsoft.com/office/drawing/2014/main" id="{EE91B74F-7020-4045-9288-FF6ACAAAB3DA}"/>
              </a:ext>
            </a:extLst>
          </p:cNvPr>
          <p:cNvSpPr txBox="1"/>
          <p:nvPr/>
        </p:nvSpPr>
        <p:spPr>
          <a:xfrm>
            <a:off x="9333386" y="6345808"/>
            <a:ext cx="1681871" cy="261610"/>
          </a:xfrm>
          <a:prstGeom prst="rect">
            <a:avLst/>
          </a:prstGeom>
          <a:noFill/>
        </p:spPr>
        <p:txBody>
          <a:bodyPr wrap="none" rtlCol="0">
            <a:spAutoFit/>
          </a:bodyPr>
          <a:lstStyle/>
          <a:p>
            <a:r>
              <a:rPr lang="en-US" altLang="zh-CN" sz="1100" dirty="0">
                <a:latin typeface="Times New Roman" panose="02020603050405020304" pitchFamily="18" charset="0"/>
                <a:cs typeface="Times New Roman" panose="02020603050405020304" pitchFamily="18" charset="0"/>
              </a:rPr>
              <a:t>(Mei</a:t>
            </a:r>
            <a:r>
              <a:rPr lang="zh-CN" altLang="en-US" sz="1100" dirty="0">
                <a:latin typeface="Times New Roman" panose="02020603050405020304" pitchFamily="18" charset="0"/>
                <a:cs typeface="Times New Roman" panose="02020603050405020304" pitchFamily="18" charset="0"/>
              </a:rPr>
              <a:t> </a:t>
            </a:r>
            <a:r>
              <a:rPr lang="en-US" altLang="zh-CN" sz="1100" dirty="0">
                <a:latin typeface="Times New Roman" panose="02020603050405020304" pitchFamily="18" charset="0"/>
                <a:cs typeface="Times New Roman" panose="02020603050405020304" pitchFamily="18" charset="0"/>
              </a:rPr>
              <a:t>et.</a:t>
            </a:r>
            <a:r>
              <a:rPr lang="zh-CN" altLang="en-US" sz="1100" dirty="0">
                <a:latin typeface="Times New Roman" panose="02020603050405020304" pitchFamily="18" charset="0"/>
                <a:cs typeface="Times New Roman" panose="02020603050405020304" pitchFamily="18" charset="0"/>
              </a:rPr>
              <a:t> </a:t>
            </a:r>
            <a:r>
              <a:rPr lang="en-US" altLang="zh-CN" sz="1100" dirty="0">
                <a:latin typeface="Times New Roman" panose="02020603050405020304" pitchFamily="18" charset="0"/>
                <a:cs typeface="Times New Roman" panose="02020603050405020304" pitchFamily="18" charset="0"/>
              </a:rPr>
              <a:t>al,</a:t>
            </a:r>
            <a:r>
              <a:rPr lang="zh-CN" altLang="en-US" sz="1100" dirty="0">
                <a:latin typeface="Times New Roman" panose="02020603050405020304" pitchFamily="18" charset="0"/>
                <a:cs typeface="Times New Roman" panose="02020603050405020304" pitchFamily="18" charset="0"/>
              </a:rPr>
              <a:t> </a:t>
            </a:r>
            <a:r>
              <a:rPr lang="en-GB" altLang="zh-CN" sz="1100" dirty="0">
                <a:latin typeface="Times New Roman" panose="02020603050405020304" pitchFamily="18" charset="0"/>
                <a:cs typeface="Times New Roman" panose="02020603050405020304" pitchFamily="18" charset="0"/>
              </a:rPr>
              <a:t>In Preparation)</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49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anim calcmode="lin" valueType="num">
                                      <p:cBhvr>
                                        <p:cTn id="14" dur="250" fill="hold"/>
                                        <p:tgtEl>
                                          <p:spTgt spid="9"/>
                                        </p:tgtEl>
                                        <p:attrNameLst>
                                          <p:attrName>ppt_x</p:attrName>
                                        </p:attrNameLst>
                                      </p:cBhvr>
                                      <p:tavLst>
                                        <p:tav tm="0">
                                          <p:val>
                                            <p:strVal val="#ppt_x"/>
                                          </p:val>
                                        </p:tav>
                                        <p:tav tm="100000">
                                          <p:val>
                                            <p:strVal val="#ppt_x"/>
                                          </p:val>
                                        </p:tav>
                                      </p:tavLst>
                                    </p:anim>
                                    <p:anim calcmode="lin" valueType="num">
                                      <p:cBhvr>
                                        <p:cTn id="15"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A86F8-4293-D24D-9819-3BA917461643}"/>
              </a:ext>
            </a:extLst>
          </p:cNvPr>
          <p:cNvPicPr/>
          <p:nvPr/>
        </p:nvPicPr>
        <p:blipFill>
          <a:blip r:embed="rId2"/>
          <a:stretch>
            <a:fillRect/>
          </a:stretch>
        </p:blipFill>
        <p:spPr bwMode="auto">
          <a:xfrm>
            <a:off x="1128921" y="820232"/>
            <a:ext cx="10001534" cy="5696182"/>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765BC715-72BB-3F4B-8B2E-97AF859B9743}"/>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19</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EAE6CD2-FBE0-3F48-9FAF-F0C69763EFFE}"/>
              </a:ext>
            </a:extLst>
          </p:cNvPr>
          <p:cNvSpPr/>
          <p:nvPr/>
        </p:nvSpPr>
        <p:spPr>
          <a:xfrm>
            <a:off x="279196" y="214807"/>
            <a:ext cx="6611425" cy="338554"/>
          </a:xfrm>
          <a:prstGeom prst="rect">
            <a:avLst/>
          </a:prstGeom>
        </p:spPr>
        <p:txBody>
          <a:bodyPr wrap="none">
            <a:spAutoFit/>
          </a:bodyPr>
          <a:lstStyle/>
          <a:p>
            <a:r>
              <a:rPr lang="en-US" altLang="ja-JP" sz="1600" b="1" dirty="0">
                <a:solidFill>
                  <a:srgbClr val="011893"/>
                </a:solidFill>
                <a:latin typeface="+mn-ea"/>
                <a:cs typeface="Times New Roman" panose="02020603050405020304" pitchFamily="18" charset="0"/>
              </a:rPr>
              <a:t>Conceptual </a:t>
            </a:r>
            <a:r>
              <a:rPr lang="en-US" altLang="zh-CN" sz="1600" b="1" dirty="0">
                <a:solidFill>
                  <a:srgbClr val="011893"/>
                </a:solidFill>
                <a:latin typeface="+mn-ea"/>
                <a:cs typeface="Times New Roman" panose="02020603050405020304" pitchFamily="18" charset="0"/>
              </a:rPr>
              <a:t>summary</a:t>
            </a:r>
            <a:r>
              <a:rPr lang="en-US" altLang="ja-JP" sz="1600" b="1" dirty="0">
                <a:solidFill>
                  <a:srgbClr val="011893"/>
                </a:solidFill>
                <a:latin typeface="+mn-ea"/>
                <a:cs typeface="Times New Roman" panose="02020603050405020304" pitchFamily="18" charset="0"/>
              </a:rPr>
              <a:t> of estuarine-nearshore </a:t>
            </a:r>
            <a:r>
              <a:rPr lang="en-US" altLang="zh-CN" sz="1600" b="1" dirty="0">
                <a:solidFill>
                  <a:srgbClr val="011893"/>
                </a:solidFill>
                <a:latin typeface="+mn-ea"/>
                <a:cs typeface="Times New Roman" panose="02020603050405020304" pitchFamily="18" charset="0"/>
              </a:rPr>
              <a:t>microbial</a:t>
            </a:r>
            <a:r>
              <a:rPr lang="zh-CN" altLang="en-US" sz="1600" b="1" dirty="0">
                <a:solidFill>
                  <a:srgbClr val="011893"/>
                </a:solidFill>
                <a:latin typeface="+mn-ea"/>
                <a:cs typeface="Times New Roman" panose="02020603050405020304" pitchFamily="18" charset="0"/>
              </a:rPr>
              <a:t> </a:t>
            </a:r>
            <a:r>
              <a:rPr lang="en-US" altLang="ja-JP" sz="1600" b="1" dirty="0" err="1">
                <a:solidFill>
                  <a:srgbClr val="011893"/>
                </a:solidFill>
                <a:latin typeface="+mn-ea"/>
                <a:cs typeface="Times New Roman" panose="02020603050405020304" pitchFamily="18" charset="0"/>
              </a:rPr>
              <a:t>pterin</a:t>
            </a:r>
            <a:r>
              <a:rPr lang="en-US" altLang="zh-CN" sz="1600" b="1" dirty="0" err="1">
                <a:solidFill>
                  <a:srgbClr val="011893"/>
                </a:solidFill>
                <a:latin typeface="+mn-ea"/>
                <a:cs typeface="Times New Roman" panose="02020603050405020304" pitchFamily="18" charset="0"/>
              </a:rPr>
              <a:t>s</a:t>
            </a:r>
            <a:endParaRPr lang="en-US" sz="1600" b="1" dirty="0">
              <a:solidFill>
                <a:srgbClr val="011893"/>
              </a:solidFill>
              <a:latin typeface="+mn-ea"/>
            </a:endParaRPr>
          </a:p>
        </p:txBody>
      </p:sp>
    </p:spTree>
    <p:extLst>
      <p:ext uri="{BB962C8B-B14F-4D97-AF65-F5344CB8AC3E}">
        <p14:creationId xmlns:p14="http://schemas.microsoft.com/office/powerpoint/2010/main" val="25034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a:extLst>
              <a:ext uri="{FF2B5EF4-FFF2-40B4-BE49-F238E27FC236}">
                <a16:creationId xmlns:a16="http://schemas.microsoft.com/office/drawing/2014/main" id="{E8A9D290-2B25-FD44-94D1-E3B944271BBA}"/>
              </a:ext>
            </a:extLst>
          </p:cNvPr>
          <p:cNvSpPr/>
          <p:nvPr/>
        </p:nvSpPr>
        <p:spPr>
          <a:xfrm>
            <a:off x="510246" y="181594"/>
            <a:ext cx="5040651"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en-US" altLang="ja-JP" b="1" dirty="0">
                <a:solidFill>
                  <a:srgbClr val="011893"/>
                </a:solidFill>
                <a:latin typeface="Microsoft YaHei" panose="020B0503020204020204" pitchFamily="34" charset="-122"/>
                <a:ea typeface="Microsoft YaHei" panose="020B0503020204020204" pitchFamily="34" charset="-122"/>
              </a:rPr>
              <a:t>Background of </a:t>
            </a:r>
            <a:r>
              <a:rPr kumimoji="1" lang="en-US" altLang="ja-JP" b="1" dirty="0" err="1">
                <a:solidFill>
                  <a:srgbClr val="011893"/>
                </a:solidFill>
                <a:latin typeface="Microsoft YaHei" panose="020B0503020204020204" pitchFamily="34" charset="-122"/>
                <a:ea typeface="Microsoft YaHei" panose="020B0503020204020204" pitchFamily="34" charset="-122"/>
              </a:rPr>
              <a:t>pterin</a:t>
            </a:r>
            <a:r>
              <a:rPr kumimoji="1" lang="en-US" altLang="zh-CN" b="1" dirty="0">
                <a:solidFill>
                  <a:srgbClr val="011893"/>
                </a:solidFill>
                <a:latin typeface="Microsoft YaHei" panose="020B0503020204020204" pitchFamily="34" charset="-122"/>
                <a:ea typeface="Microsoft YaHei" panose="020B0503020204020204" pitchFamily="34" charset="-122"/>
              </a:rPr>
              <a:t> (</a:t>
            </a:r>
            <a:r>
              <a:rPr kumimoji="1" lang="ja-JP" altLang="en-US" b="1">
                <a:solidFill>
                  <a:srgbClr val="011893"/>
                </a:solidFill>
                <a:latin typeface="Microsoft YaHei" panose="020B0503020204020204" pitchFamily="34" charset="-122"/>
                <a:ea typeface="Microsoft YaHei" panose="020B0503020204020204" pitchFamily="34" charset="-122"/>
              </a:rPr>
              <a:t>蝶呤</a:t>
            </a:r>
            <a:r>
              <a:rPr kumimoji="1" lang="en-US" altLang="zh-CN" b="1" dirty="0">
                <a:solidFill>
                  <a:srgbClr val="011893"/>
                </a:solidFill>
                <a:latin typeface="Microsoft YaHei" panose="020B0503020204020204" pitchFamily="34" charset="-122"/>
                <a:ea typeface="Microsoft YaHei" panose="020B0503020204020204" pitchFamily="34" charset="-122"/>
              </a:rPr>
              <a:t>)</a:t>
            </a:r>
            <a:endParaRPr kumimoji="1" lang="zh-CN" altLang="en-US" b="1" dirty="0">
              <a:solidFill>
                <a:srgbClr val="011893"/>
              </a:solidFill>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8742D4BE-61B6-424B-A3D4-AD5D5289DD51}"/>
              </a:ext>
            </a:extLst>
          </p:cNvPr>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59699" y="1199735"/>
            <a:ext cx="3730681" cy="3180531"/>
          </a:xfrm>
          <a:prstGeom prst="rect">
            <a:avLst/>
          </a:prstGeom>
          <a:ln>
            <a:noFill/>
          </a:ln>
        </p:spPr>
      </p:pic>
      <p:pic>
        <p:nvPicPr>
          <p:cNvPr id="5" name="Picture 4">
            <a:extLst>
              <a:ext uri="{FF2B5EF4-FFF2-40B4-BE49-F238E27FC236}">
                <a16:creationId xmlns:a16="http://schemas.microsoft.com/office/drawing/2014/main" id="{89DAC3CA-E2EC-D340-81FF-41CB6131971E}"/>
              </a:ext>
            </a:extLst>
          </p:cNvPr>
          <p:cNvPicPr/>
          <p:nvPr/>
        </p:nvPicPr>
        <p:blipFill>
          <a:blip r:embed="rId4" cstate="screen">
            <a:extLst>
              <a:ext uri="{28A0092B-C50C-407E-A947-70E740481C1C}">
                <a14:useLocalDpi xmlns:a14="http://schemas.microsoft.com/office/drawing/2010/main"/>
              </a:ext>
            </a:extLst>
          </a:blip>
          <a:stretch>
            <a:fillRect/>
          </a:stretch>
        </p:blipFill>
        <p:spPr>
          <a:xfrm>
            <a:off x="6240668" y="1352039"/>
            <a:ext cx="4918388" cy="4153922"/>
          </a:xfrm>
          <a:prstGeom prst="rect">
            <a:avLst/>
          </a:prstGeom>
          <a:ln>
            <a:noFill/>
          </a:ln>
        </p:spPr>
      </p:pic>
      <p:sp>
        <p:nvSpPr>
          <p:cNvPr id="6" name="TextBox 15">
            <a:extLst>
              <a:ext uri="{FF2B5EF4-FFF2-40B4-BE49-F238E27FC236}">
                <a16:creationId xmlns:a16="http://schemas.microsoft.com/office/drawing/2014/main" id="{4EF4B418-D201-D44A-A949-51B76E35A560}"/>
              </a:ext>
            </a:extLst>
          </p:cNvPr>
          <p:cNvSpPr txBox="1"/>
          <p:nvPr/>
        </p:nvSpPr>
        <p:spPr>
          <a:xfrm>
            <a:off x="905818" y="5854228"/>
            <a:ext cx="9589055"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en-US" altLang="zh-CN" sz="1600" dirty="0" err="1">
                <a:latin typeface="Times New Roman" panose="02020603050405020304" pitchFamily="18" charset="0"/>
                <a:ea typeface="SimSun" panose="02010600030101010101" pitchFamily="2" charset="-122"/>
                <a:cs typeface="Times New Roman" panose="02020603050405020304" pitchFamily="18" charset="0"/>
              </a:rPr>
              <a:t>Pterins</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 two nitrogen rings of formed pteridine derivatives, the synthetic precursor of folic acid and vitamin B2.</a:t>
            </a:r>
            <a:endParaRPr lang="zh-CN" altLang="en-US" sz="16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Biomarkers</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 for detecting cancer, tumors, HIV and other diseases in medical applications.</a:t>
            </a:r>
          </a:p>
          <a:p>
            <a:pPr marL="285750" indent="-285750">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Neopterin is the </a:t>
            </a:r>
            <a:r>
              <a:rPr lang="en-US" altLang="ja-JP" sz="1600" dirty="0">
                <a:solidFill>
                  <a:srgbClr val="C00000"/>
                </a:solidFill>
                <a:latin typeface="Times New Roman" panose="02020603050405020304" pitchFamily="18" charset="0"/>
                <a:cs typeface="Times New Roman" panose="02020603050405020304" pitchFamily="18" charset="0"/>
              </a:rPr>
              <a:t>precursor </a:t>
            </a:r>
            <a:r>
              <a:rPr lang="en-US" altLang="ja-JP" sz="1600" dirty="0">
                <a:latin typeface="Times New Roman" panose="02020603050405020304" pitchFamily="18" charset="0"/>
                <a:cs typeface="Times New Roman" panose="02020603050405020304" pitchFamily="18" charset="0"/>
              </a:rPr>
              <a:t>to biopterin, and reduced </a:t>
            </a:r>
            <a:r>
              <a:rPr lang="en-US" altLang="zh-CN" sz="1600" dirty="0">
                <a:latin typeface="Times New Roman" panose="02020603050405020304" pitchFamily="18" charset="0"/>
                <a:cs typeface="Times New Roman" panose="02020603050405020304" pitchFamily="18" charset="0"/>
              </a:rPr>
              <a:t>forms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of</a:t>
            </a:r>
            <a:r>
              <a:rPr lang="zh-CN" altLang="en-US" sz="1600" dirty="0">
                <a:latin typeface="Times New Roman" panose="02020603050405020304" pitchFamily="18" charset="0"/>
                <a:cs typeface="Times New Roman" panose="02020603050405020304" pitchFamily="18" charset="0"/>
              </a:rPr>
              <a:t> </a:t>
            </a:r>
            <a:r>
              <a:rPr lang="en-US" altLang="ja-JP" sz="1600" dirty="0" err="1">
                <a:latin typeface="Times New Roman" panose="02020603050405020304" pitchFamily="18" charset="0"/>
                <a:cs typeface="Times New Roman" panose="02020603050405020304" pitchFamily="18" charset="0"/>
              </a:rPr>
              <a:t>pterin</a:t>
            </a:r>
            <a:r>
              <a:rPr lang="en-US" altLang="zh-CN" sz="1600" dirty="0" err="1">
                <a:latin typeface="Times New Roman" panose="02020603050405020304" pitchFamily="18" charset="0"/>
                <a:cs typeface="Times New Roman" panose="02020603050405020304" pitchFamily="18" charset="0"/>
              </a:rPr>
              <a:t>s</a:t>
            </a:r>
            <a:r>
              <a:rPr lang="en-US" altLang="ja-JP"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are</a:t>
            </a:r>
            <a:r>
              <a:rPr lang="en-US" altLang="ja-JP" sz="1600" dirty="0">
                <a:latin typeface="Times New Roman" panose="02020603050405020304" pitchFamily="18" charset="0"/>
                <a:cs typeface="Times New Roman" panose="02020603050405020304" pitchFamily="18" charset="0"/>
              </a:rPr>
              <a:t> important coenzyme factor</a:t>
            </a:r>
            <a:r>
              <a:rPr lang="en-US" altLang="zh-CN" sz="1600" dirty="0">
                <a:latin typeface="Times New Roman" panose="02020603050405020304" pitchFamily="18" charset="0"/>
                <a:cs typeface="Times New Roman" panose="02020603050405020304" pitchFamily="18" charset="0"/>
              </a:rPr>
              <a:t>s</a:t>
            </a:r>
            <a:r>
              <a:rPr lang="en-US" altLang="ja-JP" sz="1600" dirty="0">
                <a:latin typeface="Times New Roman" panose="02020603050405020304" pitchFamily="18" charset="0"/>
                <a:cs typeface="Times New Roman" panose="02020603050405020304" pitchFamily="18" charset="0"/>
              </a:rPr>
              <a:t>.</a:t>
            </a:r>
          </a:p>
        </p:txBody>
      </p:sp>
      <p:sp>
        <p:nvSpPr>
          <p:cNvPr id="9" name="文本框 17">
            <a:extLst>
              <a:ext uri="{FF2B5EF4-FFF2-40B4-BE49-F238E27FC236}">
                <a16:creationId xmlns:a16="http://schemas.microsoft.com/office/drawing/2014/main" id="{835D9981-C5C2-F146-8B1B-2CEFCB8118F2}"/>
              </a:ext>
            </a:extLst>
          </p:cNvPr>
          <p:cNvSpPr txBox="1"/>
          <p:nvPr/>
        </p:nvSpPr>
        <p:spPr>
          <a:xfrm>
            <a:off x="5778683" y="770241"/>
            <a:ext cx="2921179"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r>
              <a:rPr lang="zh-CN" altLang="en-US" dirty="0">
                <a:ea typeface="+mn-ea"/>
                <a:cs typeface="+mn-ea"/>
              </a:rPr>
              <a:t>⦁ </a:t>
            </a:r>
            <a:r>
              <a:rPr lang="en-GB" altLang="ja-JP" dirty="0">
                <a:ea typeface="+mn-ea"/>
                <a:cs typeface="+mn-ea"/>
              </a:rPr>
              <a:t>Vital </a:t>
            </a:r>
            <a:r>
              <a:rPr lang="en-US" altLang="zh-CN" dirty="0" err="1">
                <a:ea typeface="+mn-ea"/>
                <a:cs typeface="+mn-ea"/>
              </a:rPr>
              <a:t>pterins</a:t>
            </a:r>
            <a:endParaRPr lang="zh-CN" altLang="en-US" dirty="0">
              <a:ea typeface="+mn-ea"/>
              <a:cs typeface="+mn-ea"/>
            </a:endParaRPr>
          </a:p>
        </p:txBody>
      </p:sp>
      <p:sp>
        <p:nvSpPr>
          <p:cNvPr id="11" name="Rectangle 10">
            <a:extLst>
              <a:ext uri="{FF2B5EF4-FFF2-40B4-BE49-F238E27FC236}">
                <a16:creationId xmlns:a16="http://schemas.microsoft.com/office/drawing/2014/main" id="{EDC5BE7E-A417-1141-B823-E799CDE39CCE}"/>
              </a:ext>
            </a:extLst>
          </p:cNvPr>
          <p:cNvSpPr/>
          <p:nvPr/>
        </p:nvSpPr>
        <p:spPr>
          <a:xfrm>
            <a:off x="8884058" y="5562606"/>
            <a:ext cx="2824812" cy="246221"/>
          </a:xfrm>
          <a:prstGeom prst="rect">
            <a:avLst/>
          </a:prstGeom>
        </p:spPr>
        <p:txBody>
          <a:bodyPr wrap="none">
            <a:spAutoFit/>
          </a:bodyPr>
          <a:lstStyle/>
          <a:p>
            <a:r>
              <a:rPr lang="en-US" altLang="zh-CN" sz="1000" dirty="0">
                <a:latin typeface="Times New Roman" panose="02020603050405020304" pitchFamily="18" charset="0"/>
                <a:ea typeface="SimSun" panose="02010600030101010101" pitchFamily="2" charset="-122"/>
                <a:cs typeface="Times New Roman" panose="02020603050405020304" pitchFamily="18" charset="0"/>
              </a:rPr>
              <a:t>(Modified</a:t>
            </a:r>
            <a:r>
              <a:rPr lang="en-GB" altLang="ja-JP" sz="1000" dirty="0">
                <a:latin typeface="Times New Roman" panose="02020603050405020304" pitchFamily="18" charset="0"/>
                <a:ea typeface="SimSun" panose="02010600030101010101" pitchFamily="2" charset="-122"/>
                <a:cs typeface="Times New Roman" panose="02020603050405020304" pitchFamily="18" charset="0"/>
              </a:rPr>
              <a:t> form </a:t>
            </a:r>
            <a:r>
              <a:rPr lang="en-US" sz="1000" dirty="0">
                <a:solidFill>
                  <a:srgbClr val="0432FF"/>
                </a:solidFill>
                <a:latin typeface="Times New Roman" panose="02020603050405020304" pitchFamily="18" charset="0"/>
                <a:ea typeface="SimSun" panose="02010600030101010101" pitchFamily="2" charset="-122"/>
                <a:cs typeface="Times New Roman" panose="02020603050405020304" pitchFamily="18" charset="0"/>
              </a:rPr>
              <a:t>https://</a:t>
            </a:r>
            <a:r>
              <a:rPr lang="en-US" sz="1000" dirty="0" err="1">
                <a:solidFill>
                  <a:srgbClr val="0432FF"/>
                </a:solidFill>
                <a:latin typeface="Times New Roman" panose="02020603050405020304" pitchFamily="18" charset="0"/>
                <a:ea typeface="SimSun" panose="02010600030101010101" pitchFamily="2" charset="-122"/>
                <a:cs typeface="Times New Roman" panose="02020603050405020304" pitchFamily="18" charset="0"/>
              </a:rPr>
              <a:t>pubchem.ncbi.nlm.nih.gov</a:t>
            </a:r>
            <a:r>
              <a:rPr lang="zh-CN" altLang="en-US" sz="1000" dirty="0">
                <a:solidFill>
                  <a:srgbClr val="0432FF"/>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000" dirty="0">
                <a:latin typeface="Times New Roman" panose="02020603050405020304" pitchFamily="18" charset="0"/>
                <a:ea typeface="SimSun" panose="02010600030101010101" pitchFamily="2" charset="-122"/>
                <a:cs typeface="Times New Roman" panose="02020603050405020304" pitchFamily="18" charset="0"/>
              </a:rPr>
              <a:t>)</a:t>
            </a:r>
            <a:endParaRPr lang="en-US" sz="1000"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4" name="Picture 13">
            <a:extLst>
              <a:ext uri="{FF2B5EF4-FFF2-40B4-BE49-F238E27FC236}">
                <a16:creationId xmlns:a16="http://schemas.microsoft.com/office/drawing/2014/main" id="{EDD8AB64-7210-024D-9CF3-DB5010564B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675" y="5752182"/>
            <a:ext cx="791143" cy="1054198"/>
          </a:xfrm>
          <a:prstGeom prst="rect">
            <a:avLst/>
          </a:prstGeom>
        </p:spPr>
      </p:pic>
      <p:pic>
        <p:nvPicPr>
          <p:cNvPr id="13" name="Picture 12">
            <a:extLst>
              <a:ext uri="{FF2B5EF4-FFF2-40B4-BE49-F238E27FC236}">
                <a16:creationId xmlns:a16="http://schemas.microsoft.com/office/drawing/2014/main" id="{DB432C1A-66D1-9C4D-98E0-A250991729A8}"/>
              </a:ext>
            </a:extLst>
          </p:cNvPr>
          <p:cNvPicPr>
            <a:picLocks noChangeAspect="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14354" y="4435965"/>
            <a:ext cx="2948241" cy="1293950"/>
          </a:xfrm>
          <a:prstGeom prst="rect">
            <a:avLst/>
          </a:prstGeom>
        </p:spPr>
      </p:pic>
      <p:sp>
        <p:nvSpPr>
          <p:cNvPr id="16" name="Rectangle 15">
            <a:extLst>
              <a:ext uri="{FF2B5EF4-FFF2-40B4-BE49-F238E27FC236}">
                <a16:creationId xmlns:a16="http://schemas.microsoft.com/office/drawing/2014/main" id="{C18D307D-4FD4-9C48-9ED5-4079F3194A04}"/>
              </a:ext>
            </a:extLst>
          </p:cNvPr>
          <p:cNvSpPr/>
          <p:nvPr/>
        </p:nvSpPr>
        <p:spPr>
          <a:xfrm>
            <a:off x="2432053" y="5333265"/>
            <a:ext cx="2567050" cy="276999"/>
          </a:xfrm>
          <a:prstGeom prst="rect">
            <a:avLst/>
          </a:prstGeom>
        </p:spPr>
        <p:txBody>
          <a:bodyPr wrap="square">
            <a:spAutoFit/>
          </a:bodyPr>
          <a:lstStyle/>
          <a:p>
            <a:r>
              <a:rPr lang="en-US" altLang="zh-CN" sz="1200" dirty="0">
                <a:solidFill>
                  <a:schemeClr val="accent6">
                    <a:lumMod val="75000"/>
                  </a:schemeClr>
                </a:solidFill>
                <a:latin typeface="Times New Roman" panose="02020603050405020304" pitchFamily="18" charset="0"/>
                <a:ea typeface="SimSun" panose="02010600030101010101" pitchFamily="2" charset="-122"/>
                <a:cs typeface="Times New Roman" panose="02020603050405020304" pitchFamily="18" charset="0"/>
              </a:rPr>
              <a:t>Guanosine triphosphate</a:t>
            </a:r>
            <a:r>
              <a:rPr lang="zh-CN" altLang="en-US" sz="1200" dirty="0">
                <a:solidFill>
                  <a:schemeClr val="accent6">
                    <a:lumMod val="75000"/>
                  </a:schemeClr>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solidFill>
                  <a:schemeClr val="accent6">
                    <a:lumMod val="75000"/>
                  </a:schemeClr>
                </a:solidFill>
                <a:latin typeface="Times New Roman" panose="02020603050405020304" pitchFamily="18" charset="0"/>
                <a:ea typeface="SimSun" panose="02010600030101010101" pitchFamily="2" charset="-122"/>
                <a:cs typeface="Times New Roman" panose="02020603050405020304" pitchFamily="18" charset="0"/>
              </a:rPr>
              <a:t>(GTP)</a:t>
            </a:r>
          </a:p>
        </p:txBody>
      </p:sp>
      <p:cxnSp>
        <p:nvCxnSpPr>
          <p:cNvPr id="15" name="Straight Connector 14">
            <a:extLst>
              <a:ext uri="{FF2B5EF4-FFF2-40B4-BE49-F238E27FC236}">
                <a16:creationId xmlns:a16="http://schemas.microsoft.com/office/drawing/2014/main" id="{68A0D5FF-6B45-214A-9725-563DC21634A1}"/>
              </a:ext>
            </a:extLst>
          </p:cNvPr>
          <p:cNvCxnSpPr>
            <a:cxnSpLocks/>
          </p:cNvCxnSpPr>
          <p:nvPr/>
        </p:nvCxnSpPr>
        <p:spPr>
          <a:xfrm>
            <a:off x="1883375" y="3429000"/>
            <a:ext cx="0" cy="852854"/>
          </a:xfrm>
          <a:prstGeom prst="line">
            <a:avLst/>
          </a:prstGeom>
          <a:ln w="19050">
            <a:solidFill>
              <a:srgbClr val="C00000">
                <a:alpha val="42000"/>
              </a:srgbClr>
            </a:solidFill>
            <a:prstDash val="dash"/>
          </a:ln>
        </p:spPr>
        <p:style>
          <a:lnRef idx="1">
            <a:schemeClr val="accent1"/>
          </a:lnRef>
          <a:fillRef idx="0">
            <a:schemeClr val="accent1"/>
          </a:fillRef>
          <a:effectRef idx="0">
            <a:schemeClr val="accent1"/>
          </a:effectRef>
          <a:fontRef idx="minor">
            <a:schemeClr val="tx1"/>
          </a:fontRef>
        </p:style>
      </p:cxnSp>
      <p:sp>
        <p:nvSpPr>
          <p:cNvPr id="25" name="文本框 17">
            <a:extLst>
              <a:ext uri="{FF2B5EF4-FFF2-40B4-BE49-F238E27FC236}">
                <a16:creationId xmlns:a16="http://schemas.microsoft.com/office/drawing/2014/main" id="{35AF40F6-C186-6744-8AF1-BE575C561432}"/>
              </a:ext>
            </a:extLst>
          </p:cNvPr>
          <p:cNvSpPr txBox="1"/>
          <p:nvPr/>
        </p:nvSpPr>
        <p:spPr>
          <a:xfrm>
            <a:off x="526689" y="773357"/>
            <a:ext cx="4695092"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dirty="0">
                <a:ea typeface="+mn-ea"/>
                <a:cs typeface="+mn-ea"/>
              </a:rPr>
              <a:t>⦁ </a:t>
            </a:r>
            <a:r>
              <a:rPr lang="en-GB" altLang="ja-JP" dirty="0">
                <a:ea typeface="+mn-ea"/>
                <a:cs typeface="+mn-ea"/>
              </a:rPr>
              <a:t>Basic structures</a:t>
            </a:r>
            <a:endParaRPr lang="zh-CN" altLang="en-US" dirty="0">
              <a:ea typeface="+mn-ea"/>
              <a:cs typeface="+mn-ea"/>
            </a:endParaRPr>
          </a:p>
        </p:txBody>
      </p:sp>
      <p:pic>
        <p:nvPicPr>
          <p:cNvPr id="8" name="Picture 7">
            <a:extLst>
              <a:ext uri="{FF2B5EF4-FFF2-40B4-BE49-F238E27FC236}">
                <a16:creationId xmlns:a16="http://schemas.microsoft.com/office/drawing/2014/main" id="{B1BC0EBF-ADF6-8F43-8933-1DA9BBD27B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78199" y="22096"/>
            <a:ext cx="3418750" cy="1345872"/>
          </a:xfrm>
          <a:prstGeom prst="rect">
            <a:avLst/>
          </a:prstGeom>
        </p:spPr>
      </p:pic>
      <p:sp>
        <p:nvSpPr>
          <p:cNvPr id="17" name="Circular Arrow 16">
            <a:extLst>
              <a:ext uri="{FF2B5EF4-FFF2-40B4-BE49-F238E27FC236}">
                <a16:creationId xmlns:a16="http://schemas.microsoft.com/office/drawing/2014/main" id="{8FA8C714-299E-F742-8419-9CF0B9B8404B}"/>
              </a:ext>
            </a:extLst>
          </p:cNvPr>
          <p:cNvSpPr/>
          <p:nvPr/>
        </p:nvSpPr>
        <p:spPr>
          <a:xfrm rot="16628919">
            <a:off x="5167924" y="3063411"/>
            <a:ext cx="1724884" cy="1644044"/>
          </a:xfrm>
          <a:prstGeom prst="circularArrow">
            <a:avLst/>
          </a:prstGeom>
          <a:solidFill>
            <a:schemeClr val="accent6">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Circular Arrow 25">
            <a:extLst>
              <a:ext uri="{FF2B5EF4-FFF2-40B4-BE49-F238E27FC236}">
                <a16:creationId xmlns:a16="http://schemas.microsoft.com/office/drawing/2014/main" id="{0908EFDE-FED4-2140-9384-913A54C2D886}"/>
              </a:ext>
            </a:extLst>
          </p:cNvPr>
          <p:cNvSpPr/>
          <p:nvPr/>
        </p:nvSpPr>
        <p:spPr>
          <a:xfrm rot="5400000">
            <a:off x="10421185" y="3016618"/>
            <a:ext cx="1619371" cy="1593103"/>
          </a:xfrm>
          <a:prstGeom prst="circularArrow">
            <a:avLst/>
          </a:prstGeom>
          <a:solidFill>
            <a:schemeClr val="accent4">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ight Arrow 19">
            <a:extLst>
              <a:ext uri="{FF2B5EF4-FFF2-40B4-BE49-F238E27FC236}">
                <a16:creationId xmlns:a16="http://schemas.microsoft.com/office/drawing/2014/main" id="{E5D5FB54-8875-D448-8C16-3F2816E634C5}"/>
              </a:ext>
            </a:extLst>
          </p:cNvPr>
          <p:cNvSpPr/>
          <p:nvPr/>
        </p:nvSpPr>
        <p:spPr>
          <a:xfrm>
            <a:off x="4403726" y="4981169"/>
            <a:ext cx="1970138" cy="385130"/>
          </a:xfrm>
          <a:prstGeom prst="rightArrow">
            <a:avLst/>
          </a:prstGeom>
          <a:solidFill>
            <a:srgbClr val="FF2F92">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0194E6AA-074F-8A44-ACC8-B1DECDAD1E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13947" y="610412"/>
            <a:ext cx="1916419" cy="1356825"/>
          </a:xfrm>
          <a:prstGeom prst="rect">
            <a:avLst/>
          </a:prstGeom>
        </p:spPr>
      </p:pic>
      <p:sp>
        <p:nvSpPr>
          <p:cNvPr id="29" name="Rounded Rectangle 28">
            <a:extLst>
              <a:ext uri="{FF2B5EF4-FFF2-40B4-BE49-F238E27FC236}">
                <a16:creationId xmlns:a16="http://schemas.microsoft.com/office/drawing/2014/main" id="{12F6FC85-F0B7-B146-AF1E-589AA02D44CA}"/>
              </a:ext>
            </a:extLst>
          </p:cNvPr>
          <p:cNvSpPr/>
          <p:nvPr/>
        </p:nvSpPr>
        <p:spPr>
          <a:xfrm>
            <a:off x="6458997" y="3055641"/>
            <a:ext cx="4638403" cy="419819"/>
          </a:xfrm>
          <a:prstGeom prst="roundRect">
            <a:avLst/>
          </a:prstGeom>
          <a:noFill/>
          <a:ln w="158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5A80"/>
              </a:solidFill>
            </a:endParaRPr>
          </a:p>
        </p:txBody>
      </p:sp>
      <p:sp>
        <p:nvSpPr>
          <p:cNvPr id="30" name="Rounded Rectangle 29">
            <a:extLst>
              <a:ext uri="{FF2B5EF4-FFF2-40B4-BE49-F238E27FC236}">
                <a16:creationId xmlns:a16="http://schemas.microsoft.com/office/drawing/2014/main" id="{73143448-8DFB-124A-B68D-A6CB161C8D6F}"/>
              </a:ext>
            </a:extLst>
          </p:cNvPr>
          <p:cNvSpPr/>
          <p:nvPr/>
        </p:nvSpPr>
        <p:spPr>
          <a:xfrm>
            <a:off x="6495393" y="5100466"/>
            <a:ext cx="2888682" cy="419819"/>
          </a:xfrm>
          <a:prstGeom prst="roundRect">
            <a:avLst/>
          </a:prstGeom>
          <a:noFill/>
          <a:ln w="15875">
            <a:solidFill>
              <a:srgbClr val="FD5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D5A80"/>
              </a:solidFill>
            </a:endParaRPr>
          </a:p>
        </p:txBody>
      </p:sp>
      <p:sp>
        <p:nvSpPr>
          <p:cNvPr id="24" name="Rectangle 23">
            <a:extLst>
              <a:ext uri="{FF2B5EF4-FFF2-40B4-BE49-F238E27FC236}">
                <a16:creationId xmlns:a16="http://schemas.microsoft.com/office/drawing/2014/main" id="{938B15AC-183A-6B40-A233-FAA3A6B5F9AD}"/>
              </a:ext>
            </a:extLst>
          </p:cNvPr>
          <p:cNvSpPr/>
          <p:nvPr/>
        </p:nvSpPr>
        <p:spPr>
          <a:xfrm>
            <a:off x="4518414" y="5020825"/>
            <a:ext cx="1542410" cy="307777"/>
          </a:xfrm>
          <a:prstGeom prst="rect">
            <a:avLst/>
          </a:prstGeom>
        </p:spPr>
        <p:txBody>
          <a:bodyPr wrap="none">
            <a:spAutoFit/>
          </a:bodyPr>
          <a:lstStyle/>
          <a:p>
            <a:r>
              <a:rPr lang="en-US" sz="1400" dirty="0">
                <a:solidFill>
                  <a:schemeClr val="tx1">
                    <a:lumMod val="75000"/>
                    <a:lumOff val="25000"/>
                  </a:schemeClr>
                </a:solidFill>
                <a:latin typeface="Times New Roman" panose="02020603050405020304" pitchFamily="18" charset="0"/>
                <a:cs typeface="Times New Roman" panose="02020603050405020304" pitchFamily="18" charset="0"/>
              </a:rPr>
              <a:t>De novo synthesis</a:t>
            </a:r>
            <a:endParaRPr lang="en-US" sz="1400" i="0" u="none" strike="noStrike" dirty="0">
              <a:solidFill>
                <a:schemeClr val="tx1">
                  <a:lumMod val="75000"/>
                  <a:lumOff val="25000"/>
                </a:schemeClr>
              </a:solidFill>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409F94D-AA94-8049-8AA1-B80403691F6D}"/>
              </a:ext>
            </a:extLst>
          </p:cNvPr>
          <p:cNvSpPr/>
          <p:nvPr/>
        </p:nvSpPr>
        <p:spPr>
          <a:xfrm>
            <a:off x="2895121" y="2744066"/>
            <a:ext cx="766557" cy="461665"/>
          </a:xfrm>
          <a:prstGeom prst="rect">
            <a:avLst/>
          </a:prstGeom>
        </p:spPr>
        <p:txBody>
          <a:bodyPr wrap="none">
            <a:spAutoFit/>
          </a:bodyPr>
          <a:lstStyle/>
          <a:p>
            <a:r>
              <a:rPr lang="en-US" altLang="zh-CN"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VB2</a:t>
            </a:r>
            <a:endParaRPr lang="en-US" sz="2400" dirty="0">
              <a:solidFill>
                <a:srgbClr val="FF0000"/>
              </a:solidFill>
            </a:endParaRPr>
          </a:p>
        </p:txBody>
      </p:sp>
      <p:sp>
        <p:nvSpPr>
          <p:cNvPr id="22" name="Rectangle 21">
            <a:extLst>
              <a:ext uri="{FF2B5EF4-FFF2-40B4-BE49-F238E27FC236}">
                <a16:creationId xmlns:a16="http://schemas.microsoft.com/office/drawing/2014/main" id="{B8710111-F498-1143-AD85-A9BD53BE7A63}"/>
              </a:ext>
            </a:extLst>
          </p:cNvPr>
          <p:cNvSpPr/>
          <p:nvPr/>
        </p:nvSpPr>
        <p:spPr>
          <a:xfrm>
            <a:off x="2885922" y="3944102"/>
            <a:ext cx="766557" cy="461665"/>
          </a:xfrm>
          <a:prstGeom prst="rect">
            <a:avLst/>
          </a:prstGeom>
        </p:spPr>
        <p:txBody>
          <a:bodyPr wrap="none">
            <a:spAutoFit/>
          </a:bodyPr>
          <a:lstStyle/>
          <a:p>
            <a:r>
              <a:rPr lang="en-US" altLang="zh-CN" sz="2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VB9</a:t>
            </a:r>
            <a:endParaRPr lang="en-US" sz="2400" dirty="0">
              <a:solidFill>
                <a:srgbClr val="FF0000"/>
              </a:solidFill>
            </a:endParaRPr>
          </a:p>
        </p:txBody>
      </p:sp>
    </p:spTree>
    <p:extLst>
      <p:ext uri="{BB962C8B-B14F-4D97-AF65-F5344CB8AC3E}">
        <p14:creationId xmlns:p14="http://schemas.microsoft.com/office/powerpoint/2010/main" val="283320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50"/>
                                        <p:tgtEl>
                                          <p:spTgt spid="25"/>
                                        </p:tgtEl>
                                      </p:cBhvr>
                                    </p:animEffect>
                                    <p:anim calcmode="lin" valueType="num">
                                      <p:cBhvr>
                                        <p:cTn id="14" dur="250" fill="hold"/>
                                        <p:tgtEl>
                                          <p:spTgt spid="25"/>
                                        </p:tgtEl>
                                        <p:attrNameLst>
                                          <p:attrName>ppt_x</p:attrName>
                                        </p:attrNameLst>
                                      </p:cBhvr>
                                      <p:tavLst>
                                        <p:tav tm="0">
                                          <p:val>
                                            <p:strVal val="#ppt_x"/>
                                          </p:val>
                                        </p:tav>
                                        <p:tav tm="100000">
                                          <p:val>
                                            <p:strVal val="#ppt_x"/>
                                          </p:val>
                                        </p:tav>
                                      </p:tavLst>
                                    </p:anim>
                                    <p:anim calcmode="lin" valueType="num">
                                      <p:cBhvr>
                                        <p:cTn id="15" dur="250" fill="hold"/>
                                        <p:tgtEl>
                                          <p:spTgt spid="25"/>
                                        </p:tgtEl>
                                        <p:attrNameLst>
                                          <p:attrName>ppt_y</p:attrName>
                                        </p:attrNameLst>
                                      </p:cBhvr>
                                      <p:tavLst>
                                        <p:tav tm="0">
                                          <p:val>
                                            <p:strVal val="#ppt_y+.1"/>
                                          </p:val>
                                        </p:tav>
                                        <p:tav tm="100000">
                                          <p:val>
                                            <p:strVal val="#ppt_y"/>
                                          </p:val>
                                        </p:tav>
                                      </p:tavLst>
                                    </p:anim>
                                  </p:childTnLst>
                                </p:cTn>
                              </p:par>
                              <p:par>
                                <p:cTn id="16" presetID="9"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9"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3">
            <a:extLst>
              <a:ext uri="{FF2B5EF4-FFF2-40B4-BE49-F238E27FC236}">
                <a16:creationId xmlns:a16="http://schemas.microsoft.com/office/drawing/2014/main" id="{29054FED-6E9B-F545-8616-B18433277915}"/>
              </a:ext>
            </a:extLst>
          </p:cNvPr>
          <p:cNvSpPr txBox="1"/>
          <p:nvPr/>
        </p:nvSpPr>
        <p:spPr>
          <a:xfrm>
            <a:off x="3489818" y="719421"/>
            <a:ext cx="614271" cy="461665"/>
          </a:xfrm>
          <a:prstGeom prst="rect">
            <a:avLst/>
          </a:prstGeom>
          <a:noFill/>
        </p:spPr>
        <p:txBody>
          <a:bodyPr wrap="none" rtlCol="0">
            <a:spAutoFit/>
          </a:bodyPr>
          <a:lstStyle/>
          <a:p>
            <a:r>
              <a:rPr lang="en-US" altLang="zh-CN" sz="2400" b="1" dirty="0">
                <a:solidFill>
                  <a:srgbClr val="142E60"/>
                </a:solidFill>
                <a:latin typeface="+mj-ea"/>
                <a:ea typeface="+mj-ea"/>
              </a:rPr>
              <a:t>(1)</a:t>
            </a:r>
            <a:endParaRPr lang="zh-CN" altLang="en-US" sz="2400" b="1" dirty="0">
              <a:solidFill>
                <a:srgbClr val="142E60"/>
              </a:solidFill>
              <a:latin typeface="+mj-ea"/>
              <a:ea typeface="+mj-ea"/>
            </a:endParaRPr>
          </a:p>
        </p:txBody>
      </p:sp>
      <p:cxnSp>
        <p:nvCxnSpPr>
          <p:cNvPr id="20" name="直接连接符 4">
            <a:extLst>
              <a:ext uri="{FF2B5EF4-FFF2-40B4-BE49-F238E27FC236}">
                <a16:creationId xmlns:a16="http://schemas.microsoft.com/office/drawing/2014/main" id="{8279F3C3-7852-B14B-96A4-758651E9BB04}"/>
              </a:ext>
            </a:extLst>
          </p:cNvPr>
          <p:cNvCxnSpPr>
            <a:cxnSpLocks/>
          </p:cNvCxnSpPr>
          <p:nvPr/>
        </p:nvCxnSpPr>
        <p:spPr>
          <a:xfrm>
            <a:off x="4283873" y="814520"/>
            <a:ext cx="0" cy="821776"/>
          </a:xfrm>
          <a:prstGeom prst="line">
            <a:avLst/>
          </a:prstGeom>
          <a:ln w="19050">
            <a:solidFill>
              <a:schemeClr val="accent3">
                <a:alpha val="32000"/>
              </a:schemeClr>
            </a:solidFill>
          </a:ln>
        </p:spPr>
        <p:style>
          <a:lnRef idx="1">
            <a:schemeClr val="accent1"/>
          </a:lnRef>
          <a:fillRef idx="0">
            <a:schemeClr val="accent1"/>
          </a:fillRef>
          <a:effectRef idx="0">
            <a:schemeClr val="accent1"/>
          </a:effectRef>
          <a:fontRef idx="minor">
            <a:schemeClr val="tx1"/>
          </a:fontRef>
        </p:style>
      </p:cxnSp>
      <p:sp>
        <p:nvSpPr>
          <p:cNvPr id="21" name="文本占位符 11">
            <a:extLst>
              <a:ext uri="{FF2B5EF4-FFF2-40B4-BE49-F238E27FC236}">
                <a16:creationId xmlns:a16="http://schemas.microsoft.com/office/drawing/2014/main" id="{6C2967D4-8686-7E47-8BB0-CDAC33ED75A4}"/>
              </a:ext>
            </a:extLst>
          </p:cNvPr>
          <p:cNvSpPr txBox="1">
            <a:spLocks/>
          </p:cNvSpPr>
          <p:nvPr/>
        </p:nvSpPr>
        <p:spPr>
          <a:xfrm>
            <a:off x="4456471" y="774326"/>
            <a:ext cx="7251425" cy="786754"/>
          </a:xfrm>
          <a:prstGeom prst="rect">
            <a:avLst/>
          </a:prstGeom>
        </p:spPr>
        <p:txBody>
          <a:bodyPr wrap="square" lIns="0">
            <a:spAutoFit/>
          </a:bodyPr>
          <a:lstStyle>
            <a:lvl1pPr marL="0" indent="0" algn="l" defTabSz="914400" rtl="0" eaLnBrk="1" latinLnBrk="0" hangingPunct="1">
              <a:lnSpc>
                <a:spcPct val="130000"/>
              </a:lnSpc>
              <a:spcBef>
                <a:spcPts val="1000"/>
              </a:spcBef>
              <a:buFont typeface="Arial" panose="020B0604020202020204" pitchFamily="34" charset="0"/>
              <a:buNone/>
              <a:defRPr sz="1800" kern="1200">
                <a:solidFill>
                  <a:schemeClr val="accent3"/>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lnSpc>
                <a:spcPct val="150000"/>
              </a:lnSpc>
            </a:pPr>
            <a:r>
              <a:rPr lang="en-US" altLang="zh-CN" sz="16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Pterin</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is </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ubiquitous in the coastal marine environment</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but the composition and abundance of </a:t>
            </a:r>
            <a:r>
              <a:rPr lang="en-US" altLang="zh-CN" sz="16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pterins</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concentration of different microorganisms are different.</a:t>
            </a:r>
          </a:p>
        </p:txBody>
      </p:sp>
      <p:cxnSp>
        <p:nvCxnSpPr>
          <p:cNvPr id="23" name="直接连接符 9">
            <a:extLst>
              <a:ext uri="{FF2B5EF4-FFF2-40B4-BE49-F238E27FC236}">
                <a16:creationId xmlns:a16="http://schemas.microsoft.com/office/drawing/2014/main" id="{B9BB112A-EDB8-6D4C-B599-4A405E23AE6A}"/>
              </a:ext>
            </a:extLst>
          </p:cNvPr>
          <p:cNvCxnSpPr>
            <a:cxnSpLocks/>
          </p:cNvCxnSpPr>
          <p:nvPr/>
        </p:nvCxnSpPr>
        <p:spPr>
          <a:xfrm>
            <a:off x="4283873" y="2110716"/>
            <a:ext cx="0" cy="821776"/>
          </a:xfrm>
          <a:prstGeom prst="line">
            <a:avLst/>
          </a:prstGeom>
          <a:ln w="19050">
            <a:solidFill>
              <a:schemeClr val="accent3">
                <a:alpha val="32000"/>
              </a:schemeClr>
            </a:solidFill>
          </a:ln>
        </p:spPr>
        <p:style>
          <a:lnRef idx="1">
            <a:schemeClr val="accent1"/>
          </a:lnRef>
          <a:fillRef idx="0">
            <a:schemeClr val="accent1"/>
          </a:fillRef>
          <a:effectRef idx="0">
            <a:schemeClr val="accent1"/>
          </a:effectRef>
          <a:fontRef idx="minor">
            <a:schemeClr val="tx1"/>
          </a:fontRef>
        </p:style>
      </p:cxnSp>
      <p:sp>
        <p:nvSpPr>
          <p:cNvPr id="24" name="文本占位符 11">
            <a:extLst>
              <a:ext uri="{FF2B5EF4-FFF2-40B4-BE49-F238E27FC236}">
                <a16:creationId xmlns:a16="http://schemas.microsoft.com/office/drawing/2014/main" id="{E33A3C82-AE64-2841-A751-409C8A575F99}"/>
              </a:ext>
            </a:extLst>
          </p:cNvPr>
          <p:cNvSpPr txBox="1">
            <a:spLocks/>
          </p:cNvSpPr>
          <p:nvPr/>
        </p:nvSpPr>
        <p:spPr>
          <a:xfrm>
            <a:off x="4456471" y="3380638"/>
            <a:ext cx="7339285" cy="1525418"/>
          </a:xfrm>
          <a:prstGeom prst="rect">
            <a:avLst/>
          </a:prstGeom>
        </p:spPr>
        <p:txBody>
          <a:bodyPr wrap="square" lIns="0">
            <a:spAutoFit/>
          </a:bodyPr>
          <a:lstStyle>
            <a:lvl1pPr marL="0" indent="0" algn="l" defTabSz="914400" rtl="0" eaLnBrk="1" latinLnBrk="0" hangingPunct="1">
              <a:lnSpc>
                <a:spcPct val="130000"/>
              </a:lnSpc>
              <a:spcBef>
                <a:spcPts val="1000"/>
              </a:spcBef>
              <a:buFont typeface="Arial" panose="020B0604020202020204" pitchFamily="34" charset="0"/>
              <a:buNone/>
              <a:defRPr sz="1800" kern="1200">
                <a:solidFill>
                  <a:schemeClr val="accent3"/>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lnSpc>
                <a:spcPct val="150000"/>
              </a:lnSpc>
            </a:pP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The concentration of </a:t>
            </a:r>
            <a:r>
              <a:rPr lang="en-US" altLang="zh-CN" sz="16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pterins</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were different due to the </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abundance and composition of microorganisms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in different </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habitats</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which could</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be</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used</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as </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potential</a:t>
            </a:r>
            <a:r>
              <a:rPr lang="zh-CN" altLang="en-US"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biomarkers</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Sediments</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tend to generate </a:t>
            </a:r>
            <a:r>
              <a:rPr lang="en-US" altLang="zh-CN" sz="16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reduced DNP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and its</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precursor neopterin</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(NP), but aqueous marine</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environment are more likely to retain BP and final product IP.</a:t>
            </a:r>
          </a:p>
        </p:txBody>
      </p:sp>
      <p:cxnSp>
        <p:nvCxnSpPr>
          <p:cNvPr id="26" name="直接连接符 9">
            <a:extLst>
              <a:ext uri="{FF2B5EF4-FFF2-40B4-BE49-F238E27FC236}">
                <a16:creationId xmlns:a16="http://schemas.microsoft.com/office/drawing/2014/main" id="{E176A438-80A9-7545-BEC1-D75C046C3949}"/>
              </a:ext>
            </a:extLst>
          </p:cNvPr>
          <p:cNvCxnSpPr>
            <a:cxnSpLocks/>
          </p:cNvCxnSpPr>
          <p:nvPr/>
        </p:nvCxnSpPr>
        <p:spPr>
          <a:xfrm>
            <a:off x="4275752" y="5289170"/>
            <a:ext cx="0" cy="821776"/>
          </a:xfrm>
          <a:prstGeom prst="line">
            <a:avLst/>
          </a:prstGeom>
          <a:ln w="19050">
            <a:solidFill>
              <a:schemeClr val="accent3">
                <a:alpha val="32000"/>
              </a:schemeClr>
            </a:solidFill>
          </a:ln>
        </p:spPr>
        <p:style>
          <a:lnRef idx="1">
            <a:schemeClr val="accent1"/>
          </a:lnRef>
          <a:fillRef idx="0">
            <a:schemeClr val="accent1"/>
          </a:fillRef>
          <a:effectRef idx="0">
            <a:schemeClr val="accent1"/>
          </a:effectRef>
          <a:fontRef idx="minor">
            <a:schemeClr val="tx1"/>
          </a:fontRef>
        </p:style>
      </p:cxnSp>
      <p:sp>
        <p:nvSpPr>
          <p:cNvPr id="27" name="文本占位符 11">
            <a:extLst>
              <a:ext uri="{FF2B5EF4-FFF2-40B4-BE49-F238E27FC236}">
                <a16:creationId xmlns:a16="http://schemas.microsoft.com/office/drawing/2014/main" id="{A99BF9F8-FB9D-4B4A-8281-450D5ADBD883}"/>
              </a:ext>
            </a:extLst>
          </p:cNvPr>
          <p:cNvSpPr txBox="1">
            <a:spLocks/>
          </p:cNvSpPr>
          <p:nvPr/>
        </p:nvSpPr>
        <p:spPr>
          <a:xfrm>
            <a:off x="4523221" y="5096800"/>
            <a:ext cx="7043226" cy="1525418"/>
          </a:xfrm>
          <a:prstGeom prst="rect">
            <a:avLst/>
          </a:prstGeom>
        </p:spPr>
        <p:txBody>
          <a:bodyPr wrap="square" lIns="0">
            <a:spAutoFit/>
          </a:bodyPr>
          <a:lstStyle>
            <a:lvl1pPr marL="0" indent="0" algn="l" defTabSz="914400" rtl="0" eaLnBrk="1" latinLnBrk="0" hangingPunct="1">
              <a:lnSpc>
                <a:spcPct val="130000"/>
              </a:lnSpc>
              <a:spcBef>
                <a:spcPts val="1000"/>
              </a:spcBef>
              <a:buFont typeface="Arial" panose="020B0604020202020204" pitchFamily="34" charset="0"/>
              <a:buNone/>
              <a:defRPr sz="1800" kern="1200">
                <a:solidFill>
                  <a:schemeClr val="accent3"/>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lnSpc>
                <a:spcPct val="150000"/>
              </a:lnSpc>
            </a:pP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Reduced DNP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(44-60.8 </a:t>
            </a:r>
            <a:r>
              <a:rPr lang="en-US" altLang="zh-CN" sz="16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nM</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in sediment porewaters was 3-10 times that of other </a:t>
            </a:r>
            <a:r>
              <a:rPr lang="en-US" altLang="zh-CN" sz="16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pterins</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but there is no significant difference in the distribution of </a:t>
            </a:r>
            <a:r>
              <a:rPr lang="en-US" altLang="zh-CN" sz="16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pterins</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between seasons, mainly due to bacterial </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decomposition</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in the sediment, and </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biodegradation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as supplementary sources of microbial </a:t>
            </a:r>
            <a:r>
              <a:rPr lang="en-US" altLang="zh-CN" sz="16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pterins</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1"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2" name="Picture 31">
            <a:extLst>
              <a:ext uri="{FF2B5EF4-FFF2-40B4-BE49-F238E27FC236}">
                <a16:creationId xmlns:a16="http://schemas.microsoft.com/office/drawing/2014/main" id="{BA7567B3-D94F-5843-AFE7-01679CD91204}"/>
              </a:ext>
            </a:extLst>
          </p:cNvPr>
          <p:cNvPicPr>
            <a:picLocks noChangeAspect="1"/>
          </p:cNvPicPr>
          <p:nvPr/>
        </p:nvPicPr>
        <p:blipFill>
          <a:blip r:embed="rId3"/>
          <a:stretch>
            <a:fillRect/>
          </a:stretch>
        </p:blipFill>
        <p:spPr>
          <a:xfrm>
            <a:off x="321113" y="2298130"/>
            <a:ext cx="3434829" cy="2607926"/>
          </a:xfrm>
          <a:prstGeom prst="rect">
            <a:avLst/>
          </a:prstGeom>
        </p:spPr>
      </p:pic>
      <p:sp>
        <p:nvSpPr>
          <p:cNvPr id="33" name="圆角矩形 5">
            <a:extLst>
              <a:ext uri="{FF2B5EF4-FFF2-40B4-BE49-F238E27FC236}">
                <a16:creationId xmlns:a16="http://schemas.microsoft.com/office/drawing/2014/main" id="{B2A0A488-D424-D74B-BC94-A8F5EC48CC6D}"/>
              </a:ext>
            </a:extLst>
          </p:cNvPr>
          <p:cNvSpPr/>
          <p:nvPr/>
        </p:nvSpPr>
        <p:spPr>
          <a:xfrm>
            <a:off x="538899" y="182168"/>
            <a:ext cx="4215447"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rgbClr val="011893"/>
                </a:solidFill>
              </a:rPr>
              <a:t>Take</a:t>
            </a:r>
            <a:r>
              <a:rPr lang="zh-CN" altLang="en-US" b="1" dirty="0">
                <a:solidFill>
                  <a:srgbClr val="011893"/>
                </a:solidFill>
              </a:rPr>
              <a:t> </a:t>
            </a:r>
            <a:r>
              <a:rPr lang="en-US" altLang="zh-CN" b="1" dirty="0">
                <a:solidFill>
                  <a:srgbClr val="011893"/>
                </a:solidFill>
              </a:rPr>
              <a:t>home</a:t>
            </a:r>
            <a:r>
              <a:rPr lang="zh-CN" altLang="en-US" b="1" dirty="0">
                <a:solidFill>
                  <a:srgbClr val="011893"/>
                </a:solidFill>
              </a:rPr>
              <a:t> </a:t>
            </a:r>
            <a:r>
              <a:rPr lang="en-US" altLang="zh-CN" b="1" dirty="0">
                <a:solidFill>
                  <a:srgbClr val="011893"/>
                </a:solidFill>
              </a:rPr>
              <a:t>messages</a:t>
            </a:r>
            <a:endParaRPr lang="en-US" b="1" dirty="0">
              <a:solidFill>
                <a:srgbClr val="011893"/>
              </a:solidFill>
            </a:endParaRPr>
          </a:p>
        </p:txBody>
      </p:sp>
      <p:sp>
        <p:nvSpPr>
          <p:cNvPr id="34" name="Slide Number Placeholder 2">
            <a:extLst>
              <a:ext uri="{FF2B5EF4-FFF2-40B4-BE49-F238E27FC236}">
                <a16:creationId xmlns:a16="http://schemas.microsoft.com/office/drawing/2014/main" id="{CBC79831-529E-4D4C-8DAA-7535EE5820DF}"/>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20</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D4B88F86-38A9-864C-92F8-AFB17D241224}"/>
              </a:ext>
            </a:extLst>
          </p:cNvPr>
          <p:cNvPicPr>
            <a:picLocks noChangeAspect="1"/>
          </p:cNvPicPr>
          <p:nvPr/>
        </p:nvPicPr>
        <p:blipFill>
          <a:blip r:embed="rId4"/>
          <a:stretch>
            <a:fillRect/>
          </a:stretch>
        </p:blipFill>
        <p:spPr>
          <a:xfrm>
            <a:off x="1184514" y="2506856"/>
            <a:ext cx="1462109" cy="1374819"/>
          </a:xfrm>
          <a:prstGeom prst="rect">
            <a:avLst/>
          </a:prstGeom>
        </p:spPr>
      </p:pic>
      <p:sp>
        <p:nvSpPr>
          <p:cNvPr id="40" name="文本占位符 11">
            <a:extLst>
              <a:ext uri="{FF2B5EF4-FFF2-40B4-BE49-F238E27FC236}">
                <a16:creationId xmlns:a16="http://schemas.microsoft.com/office/drawing/2014/main" id="{D8D88AC8-DEC3-944D-B9BF-7BB993CB44AA}"/>
              </a:ext>
            </a:extLst>
          </p:cNvPr>
          <p:cNvSpPr txBox="1">
            <a:spLocks/>
          </p:cNvSpPr>
          <p:nvPr/>
        </p:nvSpPr>
        <p:spPr>
          <a:xfrm>
            <a:off x="4523221" y="1950980"/>
            <a:ext cx="7109977" cy="1156086"/>
          </a:xfrm>
          <a:prstGeom prst="rect">
            <a:avLst/>
          </a:prstGeom>
        </p:spPr>
        <p:txBody>
          <a:bodyPr wrap="square" lIns="0">
            <a:spAutoFit/>
          </a:bodyPr>
          <a:lstStyle>
            <a:lvl1pPr marL="0" indent="0" algn="l" defTabSz="914400" rtl="0" eaLnBrk="1" latinLnBrk="0" hangingPunct="1">
              <a:lnSpc>
                <a:spcPct val="130000"/>
              </a:lnSpc>
              <a:spcBef>
                <a:spcPts val="1000"/>
              </a:spcBef>
              <a:buFont typeface="Arial" panose="020B0604020202020204" pitchFamily="34" charset="0"/>
              <a:buNone/>
              <a:defRPr sz="1800" kern="1200">
                <a:solidFill>
                  <a:schemeClr val="accent3"/>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lnSpc>
                <a:spcPct val="150000"/>
              </a:lnSpc>
            </a:pP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Estuarine waters contribute more </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phytoplankton-derived </a:t>
            </a:r>
            <a:r>
              <a:rPr lang="en-US" altLang="zh-CN" sz="160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pterins</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(biopterin:</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BP and </a:t>
            </a:r>
            <a:r>
              <a:rPr lang="en-US" altLang="zh-CN" sz="16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isoxanthoterin</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IP), and sediments contribute a higher proportion of </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reduced </a:t>
            </a:r>
            <a:r>
              <a:rPr lang="en-US" altLang="zh-CN" sz="160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pterin</a:t>
            </a: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dihydroneopterin</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DNP).</a:t>
            </a:r>
          </a:p>
        </p:txBody>
      </p:sp>
      <p:sp>
        <p:nvSpPr>
          <p:cNvPr id="22" name="文本框 8">
            <a:extLst>
              <a:ext uri="{FF2B5EF4-FFF2-40B4-BE49-F238E27FC236}">
                <a16:creationId xmlns:a16="http://schemas.microsoft.com/office/drawing/2014/main" id="{B93F6705-4F34-F044-86BA-C512E29736B2}"/>
              </a:ext>
            </a:extLst>
          </p:cNvPr>
          <p:cNvSpPr txBox="1"/>
          <p:nvPr/>
        </p:nvSpPr>
        <p:spPr>
          <a:xfrm>
            <a:off x="3520530" y="2055166"/>
            <a:ext cx="1243462" cy="461665"/>
          </a:xfrm>
          <a:prstGeom prst="rect">
            <a:avLst/>
          </a:prstGeom>
          <a:noFill/>
        </p:spPr>
        <p:txBody>
          <a:bodyPr wrap="square" rtlCol="0">
            <a:spAutoFit/>
          </a:bodyPr>
          <a:lstStyle/>
          <a:p>
            <a:r>
              <a:rPr lang="en-US" altLang="zh-CN" sz="2400" b="1" dirty="0">
                <a:solidFill>
                  <a:srgbClr val="142E60"/>
                </a:solidFill>
                <a:latin typeface="+mj-ea"/>
                <a:ea typeface="+mj-ea"/>
              </a:rPr>
              <a:t>(2)</a:t>
            </a:r>
            <a:endParaRPr lang="zh-CN" altLang="en-US" sz="2400" b="1" dirty="0">
              <a:solidFill>
                <a:srgbClr val="142E60"/>
              </a:solidFill>
              <a:latin typeface="+mj-ea"/>
              <a:ea typeface="+mj-ea"/>
            </a:endParaRPr>
          </a:p>
        </p:txBody>
      </p:sp>
      <p:sp>
        <p:nvSpPr>
          <p:cNvPr id="41" name="文本框 8">
            <a:extLst>
              <a:ext uri="{FF2B5EF4-FFF2-40B4-BE49-F238E27FC236}">
                <a16:creationId xmlns:a16="http://schemas.microsoft.com/office/drawing/2014/main" id="{1193D8A6-F265-BB45-B71C-A9D831EF6525}"/>
              </a:ext>
            </a:extLst>
          </p:cNvPr>
          <p:cNvSpPr txBox="1"/>
          <p:nvPr/>
        </p:nvSpPr>
        <p:spPr>
          <a:xfrm>
            <a:off x="3574439" y="3453685"/>
            <a:ext cx="614271" cy="461665"/>
          </a:xfrm>
          <a:prstGeom prst="rect">
            <a:avLst/>
          </a:prstGeom>
          <a:noFill/>
        </p:spPr>
        <p:txBody>
          <a:bodyPr wrap="none" rtlCol="0">
            <a:spAutoFit/>
          </a:bodyPr>
          <a:lstStyle/>
          <a:p>
            <a:r>
              <a:rPr lang="en-US" altLang="zh-CN" sz="2400" b="1" dirty="0">
                <a:solidFill>
                  <a:srgbClr val="142E60"/>
                </a:solidFill>
                <a:latin typeface="+mj-ea"/>
                <a:ea typeface="+mj-ea"/>
              </a:rPr>
              <a:t>(3)</a:t>
            </a:r>
            <a:endParaRPr lang="zh-CN" altLang="en-US" sz="2400" b="1" dirty="0">
              <a:solidFill>
                <a:srgbClr val="142E60"/>
              </a:solidFill>
              <a:latin typeface="+mj-ea"/>
              <a:ea typeface="+mj-ea"/>
            </a:endParaRPr>
          </a:p>
        </p:txBody>
      </p:sp>
      <p:cxnSp>
        <p:nvCxnSpPr>
          <p:cNvPr id="42" name="直接连接符 9">
            <a:extLst>
              <a:ext uri="{FF2B5EF4-FFF2-40B4-BE49-F238E27FC236}">
                <a16:creationId xmlns:a16="http://schemas.microsoft.com/office/drawing/2014/main" id="{58AE94DE-911A-F74F-BC36-7C1171C0253A}"/>
              </a:ext>
            </a:extLst>
          </p:cNvPr>
          <p:cNvCxnSpPr>
            <a:cxnSpLocks/>
          </p:cNvCxnSpPr>
          <p:nvPr/>
        </p:nvCxnSpPr>
        <p:spPr>
          <a:xfrm>
            <a:off x="4277054" y="3558944"/>
            <a:ext cx="0" cy="821776"/>
          </a:xfrm>
          <a:prstGeom prst="line">
            <a:avLst/>
          </a:prstGeom>
          <a:ln w="19050">
            <a:solidFill>
              <a:schemeClr val="accent3">
                <a:alpha val="32000"/>
              </a:schemeClr>
            </a:solidFill>
          </a:ln>
        </p:spPr>
        <p:style>
          <a:lnRef idx="1">
            <a:schemeClr val="accent1"/>
          </a:lnRef>
          <a:fillRef idx="0">
            <a:schemeClr val="accent1"/>
          </a:fillRef>
          <a:effectRef idx="0">
            <a:schemeClr val="accent1"/>
          </a:effectRef>
          <a:fontRef idx="minor">
            <a:schemeClr val="tx1"/>
          </a:fontRef>
        </p:style>
      </p:cxnSp>
      <p:sp>
        <p:nvSpPr>
          <p:cNvPr id="25" name="文本框 8">
            <a:extLst>
              <a:ext uri="{FF2B5EF4-FFF2-40B4-BE49-F238E27FC236}">
                <a16:creationId xmlns:a16="http://schemas.microsoft.com/office/drawing/2014/main" id="{A3C18E02-6E41-5649-8FA2-AF2F37FC53E0}"/>
              </a:ext>
            </a:extLst>
          </p:cNvPr>
          <p:cNvSpPr txBox="1"/>
          <p:nvPr/>
        </p:nvSpPr>
        <p:spPr>
          <a:xfrm>
            <a:off x="3603617" y="5214391"/>
            <a:ext cx="614271" cy="461665"/>
          </a:xfrm>
          <a:prstGeom prst="rect">
            <a:avLst/>
          </a:prstGeom>
          <a:noFill/>
        </p:spPr>
        <p:txBody>
          <a:bodyPr wrap="none" rtlCol="0">
            <a:spAutoFit/>
          </a:bodyPr>
          <a:lstStyle/>
          <a:p>
            <a:r>
              <a:rPr lang="en-US" altLang="zh-CN" sz="2400" b="1" dirty="0">
                <a:solidFill>
                  <a:srgbClr val="142E60"/>
                </a:solidFill>
                <a:latin typeface="+mj-ea"/>
                <a:ea typeface="+mj-ea"/>
              </a:rPr>
              <a:t>(4)</a:t>
            </a:r>
            <a:endParaRPr lang="zh-CN" altLang="en-US" sz="2400" b="1" dirty="0">
              <a:solidFill>
                <a:srgbClr val="142E60"/>
              </a:solidFill>
              <a:latin typeface="+mj-ea"/>
              <a:ea typeface="+mj-ea"/>
            </a:endParaRPr>
          </a:p>
        </p:txBody>
      </p:sp>
      <p:cxnSp>
        <p:nvCxnSpPr>
          <p:cNvPr id="44" name="直接连接符 4">
            <a:extLst>
              <a:ext uri="{FF2B5EF4-FFF2-40B4-BE49-F238E27FC236}">
                <a16:creationId xmlns:a16="http://schemas.microsoft.com/office/drawing/2014/main" id="{8E2F95D4-B70F-9B48-B9B5-82DBC0275D8B}"/>
              </a:ext>
            </a:extLst>
          </p:cNvPr>
          <p:cNvCxnSpPr>
            <a:cxnSpLocks/>
          </p:cNvCxnSpPr>
          <p:nvPr/>
        </p:nvCxnSpPr>
        <p:spPr>
          <a:xfrm flipH="1">
            <a:off x="4262767" y="1869184"/>
            <a:ext cx="7379164" cy="0"/>
          </a:xfrm>
          <a:prstGeom prst="line">
            <a:avLst/>
          </a:prstGeom>
          <a:ln w="19050">
            <a:solidFill>
              <a:schemeClr val="accent3">
                <a:alpha val="32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
            <a:extLst>
              <a:ext uri="{FF2B5EF4-FFF2-40B4-BE49-F238E27FC236}">
                <a16:creationId xmlns:a16="http://schemas.microsoft.com/office/drawing/2014/main" id="{D2426B85-D7F6-EA40-AC60-F5C2F0261522}"/>
              </a:ext>
            </a:extLst>
          </p:cNvPr>
          <p:cNvCxnSpPr>
            <a:cxnSpLocks/>
          </p:cNvCxnSpPr>
          <p:nvPr/>
        </p:nvCxnSpPr>
        <p:spPr>
          <a:xfrm flipH="1">
            <a:off x="4302646" y="3353962"/>
            <a:ext cx="7415414" cy="0"/>
          </a:xfrm>
          <a:prstGeom prst="line">
            <a:avLst/>
          </a:prstGeom>
          <a:ln w="19050">
            <a:solidFill>
              <a:schemeClr val="accent3">
                <a:alpha val="32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
            <a:extLst>
              <a:ext uri="{FF2B5EF4-FFF2-40B4-BE49-F238E27FC236}">
                <a16:creationId xmlns:a16="http://schemas.microsoft.com/office/drawing/2014/main" id="{D5D45910-A343-AF4C-92B9-27CCB6286407}"/>
              </a:ext>
            </a:extLst>
          </p:cNvPr>
          <p:cNvCxnSpPr>
            <a:cxnSpLocks/>
          </p:cNvCxnSpPr>
          <p:nvPr/>
        </p:nvCxnSpPr>
        <p:spPr>
          <a:xfrm flipH="1">
            <a:off x="4302646" y="5096800"/>
            <a:ext cx="7415414" cy="10675"/>
          </a:xfrm>
          <a:prstGeom prst="line">
            <a:avLst/>
          </a:prstGeom>
          <a:ln w="19050">
            <a:solidFill>
              <a:schemeClr val="accent3">
                <a:alpha val="3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1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50"/>
                                        <p:tgtEl>
                                          <p:spTgt spid="19"/>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50"/>
                                        <p:tgtEl>
                                          <p:spTgt spid="22"/>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250"/>
                                        <p:tgtEl>
                                          <p:spTgt spid="21"/>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250"/>
                                        <p:tgtEl>
                                          <p:spTgt spid="24"/>
                                        </p:tgtEl>
                                      </p:cBhvr>
                                    </p:animEffect>
                                  </p:childTnLst>
                                </p:cTn>
                              </p:par>
                            </p:childTnLst>
                          </p:cTn>
                        </p:par>
                        <p:par>
                          <p:cTn id="20" fill="hold">
                            <p:stCondLst>
                              <p:cond delay="1000"/>
                            </p:stCondLst>
                            <p:childTnLst>
                              <p:par>
                                <p:cTn id="21" presetID="16" presetClass="entr" presetSubtype="42"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outHorizontal)">
                                      <p:cBhvr>
                                        <p:cTn id="23" dur="250"/>
                                        <p:tgtEl>
                                          <p:spTgt spid="20"/>
                                        </p:tgtEl>
                                      </p:cBhvr>
                                    </p:animEffect>
                                  </p:childTnLst>
                                </p:cTn>
                              </p:par>
                            </p:childTnLst>
                          </p:cTn>
                        </p:par>
                        <p:par>
                          <p:cTn id="24" fill="hold">
                            <p:stCondLst>
                              <p:cond delay="1250"/>
                            </p:stCondLst>
                            <p:childTnLst>
                              <p:par>
                                <p:cTn id="25" presetID="16" presetClass="entr" presetSubtype="42"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outHorizontal)">
                                      <p:cBhvr>
                                        <p:cTn id="27" dur="250"/>
                                        <p:tgtEl>
                                          <p:spTgt spid="23"/>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250"/>
                                        <p:tgtEl>
                                          <p:spTgt spid="25"/>
                                        </p:tgtEl>
                                      </p:cBhvr>
                                    </p:animEffect>
                                  </p:childTnLst>
                                </p:cTn>
                              </p:par>
                            </p:childTnLst>
                          </p:cTn>
                        </p:par>
                        <p:par>
                          <p:cTn id="32" fill="hold">
                            <p:stCondLst>
                              <p:cond delay="175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250"/>
                                        <p:tgtEl>
                                          <p:spTgt spid="27"/>
                                        </p:tgtEl>
                                      </p:cBhvr>
                                    </p:animEffect>
                                  </p:childTnLst>
                                </p:cTn>
                              </p:par>
                            </p:childTnLst>
                          </p:cTn>
                        </p:par>
                        <p:par>
                          <p:cTn id="36" fill="hold">
                            <p:stCondLst>
                              <p:cond delay="2000"/>
                            </p:stCondLst>
                            <p:childTnLst>
                              <p:par>
                                <p:cTn id="37" presetID="16" presetClass="entr" presetSubtype="42"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outHorizontal)">
                                      <p:cBhvr>
                                        <p:cTn id="39" dur="250"/>
                                        <p:tgtEl>
                                          <p:spTgt spid="26"/>
                                        </p:tgtEl>
                                      </p:cBhvr>
                                    </p:animEffect>
                                  </p:childTnLst>
                                </p:cTn>
                              </p:par>
                            </p:childTnLst>
                          </p:cTn>
                        </p:par>
                        <p:par>
                          <p:cTn id="40" fill="hold">
                            <p:stCondLst>
                              <p:cond delay="2250"/>
                            </p:stCondLst>
                            <p:childTnLst>
                              <p:par>
                                <p:cTn id="41" presetID="47"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250"/>
                                        <p:tgtEl>
                                          <p:spTgt spid="33"/>
                                        </p:tgtEl>
                                      </p:cBhvr>
                                    </p:animEffect>
                                    <p:anim calcmode="lin" valueType="num">
                                      <p:cBhvr>
                                        <p:cTn id="44" dur="250" fill="hold"/>
                                        <p:tgtEl>
                                          <p:spTgt spid="33"/>
                                        </p:tgtEl>
                                        <p:attrNameLst>
                                          <p:attrName>ppt_x</p:attrName>
                                        </p:attrNameLst>
                                      </p:cBhvr>
                                      <p:tavLst>
                                        <p:tav tm="0">
                                          <p:val>
                                            <p:strVal val="#ppt_x"/>
                                          </p:val>
                                        </p:tav>
                                        <p:tav tm="100000">
                                          <p:val>
                                            <p:strVal val="#ppt_x"/>
                                          </p:val>
                                        </p:tav>
                                      </p:tavLst>
                                    </p:anim>
                                    <p:anim calcmode="lin" valueType="num">
                                      <p:cBhvr>
                                        <p:cTn id="45" dur="250" fill="hold"/>
                                        <p:tgtEl>
                                          <p:spTgt spid="33"/>
                                        </p:tgtEl>
                                        <p:attrNameLst>
                                          <p:attrName>ppt_y</p:attrName>
                                        </p:attrNameLst>
                                      </p:cBhvr>
                                      <p:tavLst>
                                        <p:tav tm="0">
                                          <p:val>
                                            <p:strVal val="#ppt_y-.1"/>
                                          </p:val>
                                        </p:tav>
                                        <p:tav tm="100000">
                                          <p:val>
                                            <p:strVal val="#ppt_y"/>
                                          </p:val>
                                        </p:tav>
                                      </p:tavLst>
                                    </p:anim>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250"/>
                                        <p:tgtEl>
                                          <p:spTgt spid="40"/>
                                        </p:tgtEl>
                                      </p:cBhvr>
                                    </p:animEffect>
                                  </p:childTnLst>
                                </p:cTn>
                              </p:par>
                            </p:childTnLst>
                          </p:cTn>
                        </p:par>
                        <p:par>
                          <p:cTn id="50" fill="hold">
                            <p:stCondLst>
                              <p:cond delay="2750"/>
                            </p:stCondLst>
                            <p:childTnLst>
                              <p:par>
                                <p:cTn id="51" presetID="22" presetClass="entr" presetSubtype="8"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250"/>
                                        <p:tgtEl>
                                          <p:spTgt spid="41"/>
                                        </p:tgtEl>
                                      </p:cBhvr>
                                    </p:animEffect>
                                  </p:childTnLst>
                                </p:cTn>
                              </p:par>
                            </p:childTnLst>
                          </p:cTn>
                        </p:par>
                        <p:par>
                          <p:cTn id="54" fill="hold">
                            <p:stCondLst>
                              <p:cond delay="3000"/>
                            </p:stCondLst>
                            <p:childTnLst>
                              <p:par>
                                <p:cTn id="55" presetID="16" presetClass="entr" presetSubtype="42"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outHorizontal)">
                                      <p:cBhvr>
                                        <p:cTn id="57" dur="250"/>
                                        <p:tgtEl>
                                          <p:spTgt spid="42"/>
                                        </p:tgtEl>
                                      </p:cBhvr>
                                    </p:animEffect>
                                  </p:childTnLst>
                                </p:cTn>
                              </p:par>
                            </p:childTnLst>
                          </p:cTn>
                        </p:par>
                        <p:par>
                          <p:cTn id="58" fill="hold">
                            <p:stCondLst>
                              <p:cond delay="3250"/>
                            </p:stCondLst>
                            <p:childTnLst>
                              <p:par>
                                <p:cTn id="59" presetID="16" presetClass="entr" presetSubtype="42"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outHorizontal)">
                                      <p:cBhvr>
                                        <p:cTn id="61" dur="250"/>
                                        <p:tgtEl>
                                          <p:spTgt spid="44"/>
                                        </p:tgtEl>
                                      </p:cBhvr>
                                    </p:animEffect>
                                  </p:childTnLst>
                                </p:cTn>
                              </p:par>
                            </p:childTnLst>
                          </p:cTn>
                        </p:par>
                        <p:par>
                          <p:cTn id="62" fill="hold">
                            <p:stCondLst>
                              <p:cond delay="3500"/>
                            </p:stCondLst>
                            <p:childTnLst>
                              <p:par>
                                <p:cTn id="63" presetID="16" presetClass="entr" presetSubtype="42"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barn(outHorizontal)">
                                      <p:cBhvr>
                                        <p:cTn id="65" dur="250"/>
                                        <p:tgtEl>
                                          <p:spTgt spid="46"/>
                                        </p:tgtEl>
                                      </p:cBhvr>
                                    </p:animEffect>
                                  </p:childTnLst>
                                </p:cTn>
                              </p:par>
                            </p:childTnLst>
                          </p:cTn>
                        </p:par>
                        <p:par>
                          <p:cTn id="66" fill="hold">
                            <p:stCondLst>
                              <p:cond delay="3750"/>
                            </p:stCondLst>
                            <p:childTnLst>
                              <p:par>
                                <p:cTn id="67" presetID="16" presetClass="entr" presetSubtype="42" fill="hold" nodeType="after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barn(outHorizontal)">
                                      <p:cBhvr>
                                        <p:cTn id="69"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7" grpId="0"/>
      <p:bldP spid="33" grpId="0"/>
      <p:bldP spid="40" grpId="0"/>
      <p:bldP spid="22" grpId="0"/>
      <p:bldP spid="41"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AF475452-5104-42CF-BACE-3C16BA77AAEF}"/>
              </a:ext>
            </a:extLst>
          </p:cNvPr>
          <p:cNvSpPr>
            <a:spLocks noGrp="1"/>
          </p:cNvSpPr>
          <p:nvPr>
            <p:ph type="body" sz="quarter" idx="10"/>
          </p:nvPr>
        </p:nvSpPr>
        <p:spPr>
          <a:xfrm>
            <a:off x="7138519" y="1142984"/>
            <a:ext cx="5061372" cy="725488"/>
          </a:xfrm>
        </p:spPr>
        <p:txBody>
          <a:bodyPr/>
          <a:lstStyle/>
          <a:p>
            <a:r>
              <a:rPr lang="en-US" altLang="ja-JP" sz="3200" dirty="0">
                <a:cs typeface="+mn-ea"/>
              </a:rPr>
              <a:t>Acknowledgement</a:t>
            </a:r>
            <a:r>
              <a:rPr lang="en-US" altLang="zh-CN" sz="3200" dirty="0">
                <a:cs typeface="+mn-ea"/>
              </a:rPr>
              <a:t>s</a:t>
            </a:r>
            <a:endParaRPr lang="zh-CN" altLang="en-US" sz="3200" dirty="0"/>
          </a:p>
        </p:txBody>
      </p:sp>
      <p:sp>
        <p:nvSpPr>
          <p:cNvPr id="7" name="文本占位符 6">
            <a:extLst>
              <a:ext uri="{FF2B5EF4-FFF2-40B4-BE49-F238E27FC236}">
                <a16:creationId xmlns:a16="http://schemas.microsoft.com/office/drawing/2014/main" id="{3C1730CB-9CFB-4551-9279-CD7697C8AB0C}"/>
              </a:ext>
            </a:extLst>
          </p:cNvPr>
          <p:cNvSpPr>
            <a:spLocks noGrp="1"/>
          </p:cNvSpPr>
          <p:nvPr>
            <p:ph type="body" sz="quarter" idx="13"/>
          </p:nvPr>
        </p:nvSpPr>
        <p:spPr>
          <a:xfrm>
            <a:off x="10628956" y="159322"/>
            <a:ext cx="1750637" cy="1357805"/>
          </a:xfrm>
        </p:spPr>
        <p:txBody>
          <a:bodyPr/>
          <a:lstStyle/>
          <a:p>
            <a:r>
              <a:rPr lang="en-US" altLang="zh-CN" sz="8000" dirty="0"/>
              <a:t>05</a:t>
            </a:r>
            <a:endParaRPr lang="zh-CN" altLang="en-US" sz="8000" dirty="0"/>
          </a:p>
        </p:txBody>
      </p:sp>
      <p:sp>
        <p:nvSpPr>
          <p:cNvPr id="6" name="文本占位符 5">
            <a:extLst>
              <a:ext uri="{FF2B5EF4-FFF2-40B4-BE49-F238E27FC236}">
                <a16:creationId xmlns:a16="http://schemas.microsoft.com/office/drawing/2014/main" id="{902BC22B-1C2E-43C1-BE48-C6FEDEA4D2EE}"/>
              </a:ext>
            </a:extLst>
          </p:cNvPr>
          <p:cNvSpPr>
            <a:spLocks noGrp="1"/>
          </p:cNvSpPr>
          <p:nvPr>
            <p:ph type="body" sz="quarter" idx="12"/>
          </p:nvPr>
        </p:nvSpPr>
        <p:spPr>
          <a:xfrm>
            <a:off x="10496090" y="113325"/>
            <a:ext cx="1749222" cy="1263828"/>
          </a:xfrm>
        </p:spPr>
        <p:txBody>
          <a:bodyPr/>
          <a:lstStyle/>
          <a:p>
            <a:r>
              <a:rPr lang="en-US" altLang="zh-CN" sz="8000" dirty="0"/>
              <a:t>05</a:t>
            </a:r>
            <a:endParaRPr lang="zh-CN" altLang="en-US" sz="8000" dirty="0"/>
          </a:p>
        </p:txBody>
      </p:sp>
      <p:pic>
        <p:nvPicPr>
          <p:cNvPr id="12" name="Picture 11">
            <a:extLst>
              <a:ext uri="{FF2B5EF4-FFF2-40B4-BE49-F238E27FC236}">
                <a16:creationId xmlns:a16="http://schemas.microsoft.com/office/drawing/2014/main" id="{09938304-22F7-F546-BF64-809B6B9D37ED}"/>
              </a:ext>
            </a:extLst>
          </p:cNvPr>
          <p:cNvPicPr>
            <a:picLocks noChangeAspect="1"/>
          </p:cNvPicPr>
          <p:nvPr/>
        </p:nvPicPr>
        <p:blipFill>
          <a:blip r:embed="rId3"/>
          <a:stretch>
            <a:fillRect/>
          </a:stretch>
        </p:blipFill>
        <p:spPr>
          <a:xfrm>
            <a:off x="1503331" y="1738194"/>
            <a:ext cx="4737100" cy="3187700"/>
          </a:xfrm>
          <a:prstGeom prst="rect">
            <a:avLst/>
          </a:prstGeom>
        </p:spPr>
      </p:pic>
      <p:pic>
        <p:nvPicPr>
          <p:cNvPr id="21" name="Picture 20">
            <a:extLst>
              <a:ext uri="{FF2B5EF4-FFF2-40B4-BE49-F238E27FC236}">
                <a16:creationId xmlns:a16="http://schemas.microsoft.com/office/drawing/2014/main" id="{83E9FAE9-1817-4F49-AC78-1AB46A9E9C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3331" y="5223467"/>
            <a:ext cx="2125030" cy="1150803"/>
          </a:xfrm>
          <a:prstGeom prst="rect">
            <a:avLst/>
          </a:prstGeom>
        </p:spPr>
      </p:pic>
      <p:pic>
        <p:nvPicPr>
          <p:cNvPr id="23" name="Picture 22">
            <a:extLst>
              <a:ext uri="{FF2B5EF4-FFF2-40B4-BE49-F238E27FC236}">
                <a16:creationId xmlns:a16="http://schemas.microsoft.com/office/drawing/2014/main" id="{DCFE380F-1921-C644-BA83-BCA99646CD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2533" y="5223467"/>
            <a:ext cx="1150803" cy="1150803"/>
          </a:xfrm>
          <a:prstGeom prst="rect">
            <a:avLst/>
          </a:prstGeom>
        </p:spPr>
      </p:pic>
      <p:pic>
        <p:nvPicPr>
          <p:cNvPr id="13" name="Picture 12">
            <a:extLst>
              <a:ext uri="{FF2B5EF4-FFF2-40B4-BE49-F238E27FC236}">
                <a16:creationId xmlns:a16="http://schemas.microsoft.com/office/drawing/2014/main" id="{20FCA8B1-D3B2-9541-AF35-A305017E38A8}"/>
              </a:ext>
            </a:extLst>
          </p:cNvPr>
          <p:cNvPicPr>
            <a:picLocks noChangeAspect="1"/>
          </p:cNvPicPr>
          <p:nvPr/>
        </p:nvPicPr>
        <p:blipFill>
          <a:blip r:embed="rId6"/>
          <a:stretch>
            <a:fillRect/>
          </a:stretch>
        </p:blipFill>
        <p:spPr>
          <a:xfrm>
            <a:off x="5089628" y="5223467"/>
            <a:ext cx="1150803" cy="1150803"/>
          </a:xfrm>
          <a:prstGeom prst="rect">
            <a:avLst/>
          </a:prstGeom>
        </p:spPr>
      </p:pic>
      <p:pic>
        <p:nvPicPr>
          <p:cNvPr id="16" name="Picture 15">
            <a:extLst>
              <a:ext uri="{FF2B5EF4-FFF2-40B4-BE49-F238E27FC236}">
                <a16:creationId xmlns:a16="http://schemas.microsoft.com/office/drawing/2014/main" id="{4B94109B-9BE6-6C45-90A3-6C00ED6331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62152" y="1797383"/>
            <a:ext cx="4066805" cy="3049508"/>
          </a:xfrm>
          <a:prstGeom prst="rect">
            <a:avLst/>
          </a:prstGeom>
        </p:spPr>
      </p:pic>
      <p:pic>
        <p:nvPicPr>
          <p:cNvPr id="14" name="Picture 13">
            <a:extLst>
              <a:ext uri="{FF2B5EF4-FFF2-40B4-BE49-F238E27FC236}">
                <a16:creationId xmlns:a16="http://schemas.microsoft.com/office/drawing/2014/main" id="{A9B0CE00-6AF2-8B4C-B5F3-4DD2C81A0F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71584" y="1817402"/>
            <a:ext cx="3957373" cy="523683"/>
          </a:xfrm>
          <a:prstGeom prst="rect">
            <a:avLst/>
          </a:prstGeom>
        </p:spPr>
      </p:pic>
      <p:pic>
        <p:nvPicPr>
          <p:cNvPr id="17" name="Picture 16">
            <a:extLst>
              <a:ext uri="{FF2B5EF4-FFF2-40B4-BE49-F238E27FC236}">
                <a16:creationId xmlns:a16="http://schemas.microsoft.com/office/drawing/2014/main" id="{62180840-BA3F-5642-B4A2-48EBA7960B6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62151" y="5182280"/>
            <a:ext cx="4066805" cy="1183051"/>
          </a:xfrm>
          <a:prstGeom prst="rect">
            <a:avLst/>
          </a:prstGeom>
        </p:spPr>
      </p:pic>
      <p:sp>
        <p:nvSpPr>
          <p:cNvPr id="24" name="TextBox 23">
            <a:extLst>
              <a:ext uri="{FF2B5EF4-FFF2-40B4-BE49-F238E27FC236}">
                <a16:creationId xmlns:a16="http://schemas.microsoft.com/office/drawing/2014/main" id="{53ADDB7A-4A7E-6A4E-A040-892215F4A350}"/>
              </a:ext>
            </a:extLst>
          </p:cNvPr>
          <p:cNvSpPr txBox="1"/>
          <p:nvPr/>
        </p:nvSpPr>
        <p:spPr>
          <a:xfrm>
            <a:off x="1329394" y="3080678"/>
            <a:ext cx="5071898" cy="276999"/>
          </a:xfrm>
          <a:prstGeom prst="rect">
            <a:avLst/>
          </a:prstGeom>
          <a:solidFill>
            <a:schemeClr val="bg1"/>
          </a:solidFill>
          <a:ln>
            <a:noFill/>
          </a:ln>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PI:</a:t>
            </a:r>
            <a:r>
              <a:rPr lang="zh-CN" alt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Prof</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Deli</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Wang</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RA:</a:t>
            </a:r>
            <a:r>
              <a:rPr lang="zh-CN" altLang="en-US"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Xinli</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Yue</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Me</a:t>
            </a:r>
            <a:r>
              <a:rPr lang="zh-CN" altLang="en-US"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Lide</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Gu</a:t>
            </a:r>
            <a:endParaRPr lang="en-US" sz="12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103173A7-2D33-2F4F-A9D4-33D63121E38A}"/>
              </a:ext>
            </a:extLst>
          </p:cNvPr>
          <p:cNvSpPr txBox="1"/>
          <p:nvPr/>
        </p:nvSpPr>
        <p:spPr>
          <a:xfrm>
            <a:off x="1479330" y="4700161"/>
            <a:ext cx="5071898" cy="276999"/>
          </a:xfrm>
          <a:prstGeom prst="rect">
            <a:avLst/>
          </a:prstGeom>
          <a:solidFill>
            <a:schemeClr val="bg1"/>
          </a:solidFill>
          <a:ln>
            <a:noFill/>
          </a:ln>
        </p:spPr>
        <p:txBody>
          <a:bodyPr wrap="square" rtlCol="0">
            <a:spAutoFit/>
          </a:bodyPr>
          <a:lstStyle/>
          <a:p>
            <a:r>
              <a:rPr lang="zh-CN" altLang="en-US"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Liuqian</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Qi</a:t>
            </a:r>
            <a:r>
              <a:rPr lang="zh-CN" altLang="en-US"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Haowen</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Zhong</a:t>
            </a:r>
            <a:r>
              <a:rPr lang="zh-CN" altLang="en-US"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Wenmei</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Liu</a:t>
            </a:r>
            <a:r>
              <a:rPr lang="zh-CN" altLang="en-US"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Yuanshuai</a:t>
            </a:r>
            <a:r>
              <a:rPr lang="zh-CN" altLang="en-US"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Qiao</a:t>
            </a:r>
            <a:endParaRPr lang="en-US" sz="1200" dirty="0">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70C5CD7F-AD4C-7747-A9B3-82987B613635}"/>
              </a:ext>
            </a:extLst>
          </p:cNvPr>
          <p:cNvPicPr preferRelativeResize="0">
            <a:picLocks/>
          </p:cNvPicPr>
          <p:nvPr/>
        </p:nvPicPr>
        <p:blipFill rotWithShape="1">
          <a:blip r:embed="rId10" cstate="screen">
            <a:extLst>
              <a:ext uri="{28A0092B-C50C-407E-A947-70E740481C1C}">
                <a14:useLocalDpi xmlns:a14="http://schemas.microsoft.com/office/drawing/2010/main"/>
              </a:ext>
            </a:extLst>
          </a:blip>
          <a:srcRect/>
          <a:stretch/>
        </p:blipFill>
        <p:spPr>
          <a:xfrm>
            <a:off x="1546068" y="3429000"/>
            <a:ext cx="1019778" cy="1271161"/>
          </a:xfrm>
          <a:prstGeom prst="rect">
            <a:avLst/>
          </a:prstGeom>
        </p:spPr>
      </p:pic>
      <p:sp>
        <p:nvSpPr>
          <p:cNvPr id="25" name="Rectangle 24">
            <a:extLst>
              <a:ext uri="{FF2B5EF4-FFF2-40B4-BE49-F238E27FC236}">
                <a16:creationId xmlns:a16="http://schemas.microsoft.com/office/drawing/2014/main" id="{9FDC1D17-924A-E646-9D83-25C6995D481F}"/>
              </a:ext>
            </a:extLst>
          </p:cNvPr>
          <p:cNvSpPr/>
          <p:nvPr/>
        </p:nvSpPr>
        <p:spPr>
          <a:xfrm>
            <a:off x="8618469" y="4887627"/>
            <a:ext cx="2101473" cy="276999"/>
          </a:xfrm>
          <a:prstGeom prst="rect">
            <a:avLst/>
          </a:prstGeom>
        </p:spPr>
        <p:txBody>
          <a:bodyPr wrap="none">
            <a:spAutoFit/>
          </a:bodyPr>
          <a:lstStyle/>
          <a:p>
            <a:r>
              <a:rPr lang="en-US" sz="1200" b="1" dirty="0">
                <a:solidFill>
                  <a:srgbClr val="C00000"/>
                </a:solidFill>
                <a:latin typeface="Times New Roman" panose="02020603050405020304" pitchFamily="18" charset="0"/>
                <a:cs typeface="Times New Roman" panose="02020603050405020304" pitchFamily="18" charset="0"/>
              </a:rPr>
              <a:t>Research Vessel : Haiyang II </a:t>
            </a:r>
          </a:p>
        </p:txBody>
      </p:sp>
      <p:pic>
        <p:nvPicPr>
          <p:cNvPr id="34" name="Picture 23" descr="MEL-LOGO－无字">
            <a:extLst>
              <a:ext uri="{FF2B5EF4-FFF2-40B4-BE49-F238E27FC236}">
                <a16:creationId xmlns:a16="http://schemas.microsoft.com/office/drawing/2014/main" id="{6A9BEC42-6960-8044-93FE-7BD55C25F53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94689" y="347397"/>
            <a:ext cx="1801727" cy="65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a:extLst>
              <a:ext uri="{FF2B5EF4-FFF2-40B4-BE49-F238E27FC236}">
                <a16:creationId xmlns:a16="http://schemas.microsoft.com/office/drawing/2014/main" id="{365EB63B-CA78-A242-884C-65D258DB601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180014" y="349667"/>
            <a:ext cx="2334972" cy="65529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096FEF60-A8DE-0042-BEA3-DC5312DF08BC}"/>
              </a:ext>
            </a:extLst>
          </p:cNvPr>
          <p:cNvSpPr txBox="1"/>
          <p:nvPr/>
        </p:nvSpPr>
        <p:spPr>
          <a:xfrm>
            <a:off x="6079091" y="266094"/>
            <a:ext cx="1571293" cy="338554"/>
          </a:xfrm>
          <a:prstGeom prst="rect">
            <a:avLst/>
          </a:prstGeom>
          <a:noFill/>
        </p:spPr>
        <p:txBody>
          <a:bodyPr wrap="square" rtlCol="0">
            <a:spAutoFit/>
          </a:bodyPr>
          <a:lstStyle/>
          <a:p>
            <a:r>
              <a:rPr lang="en-US" sz="1600" b="1" dirty="0">
                <a:solidFill>
                  <a:srgbClr val="0432FF"/>
                </a:solidFill>
                <a:latin typeface="Times New Roman" panose="02020603050405020304" pitchFamily="18" charset="0"/>
                <a:cs typeface="Times New Roman" panose="02020603050405020304" pitchFamily="18" charset="0"/>
              </a:rPr>
              <a:t>The 15</a:t>
            </a:r>
            <a:r>
              <a:rPr lang="en-US" sz="1600" b="1" baseline="30000" dirty="0">
                <a:solidFill>
                  <a:srgbClr val="0432FF"/>
                </a:solidFill>
                <a:latin typeface="Times New Roman" panose="02020603050405020304" pitchFamily="18" charset="0"/>
                <a:cs typeface="Times New Roman" panose="02020603050405020304" pitchFamily="18" charset="0"/>
              </a:rPr>
              <a:t>th</a:t>
            </a:r>
            <a:r>
              <a:rPr lang="en-US" sz="1600" b="1" dirty="0">
                <a:solidFill>
                  <a:srgbClr val="0432FF"/>
                </a:solidFill>
                <a:latin typeface="Times New Roman" panose="02020603050405020304" pitchFamily="18" charset="0"/>
                <a:cs typeface="Times New Roman" panose="02020603050405020304" pitchFamily="18" charset="0"/>
              </a:rPr>
              <a:t> UCAS</a:t>
            </a:r>
          </a:p>
        </p:txBody>
      </p:sp>
    </p:spTree>
    <p:extLst>
      <p:ext uri="{BB962C8B-B14F-4D97-AF65-F5344CB8AC3E}">
        <p14:creationId xmlns:p14="http://schemas.microsoft.com/office/powerpoint/2010/main" val="4134120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31B609A-CAA0-9A42-86D2-11E7690D61E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492"/>
            <a:ext cx="12192000" cy="6941772"/>
          </a:xfrm>
          <a:prstGeom prst="rect">
            <a:avLst/>
          </a:prstGeom>
          <a:solidFill>
            <a:srgbClr val="ADACFB">
              <a:alpha val="87000"/>
            </a:srgbClr>
          </a:solidFill>
        </p:spPr>
      </p:pic>
      <p:sp>
        <p:nvSpPr>
          <p:cNvPr id="5" name="文本占位符 28">
            <a:extLst>
              <a:ext uri="{FF2B5EF4-FFF2-40B4-BE49-F238E27FC236}">
                <a16:creationId xmlns:a16="http://schemas.microsoft.com/office/drawing/2014/main" id="{206E2425-D1BF-1445-9147-CCF940C781F7}"/>
              </a:ext>
            </a:extLst>
          </p:cNvPr>
          <p:cNvSpPr txBox="1">
            <a:spLocks/>
          </p:cNvSpPr>
          <p:nvPr/>
        </p:nvSpPr>
        <p:spPr>
          <a:xfrm>
            <a:off x="2225039" y="657758"/>
            <a:ext cx="7559041" cy="646331"/>
          </a:xfrm>
          <a:prstGeom prst="rect">
            <a:avLst/>
          </a:prstGeom>
        </p:spPr>
        <p:txBody>
          <a:bodyPr wrap="square" lIns="0">
            <a:spAutoFit/>
          </a:bodyPr>
          <a:lstStyle>
            <a:lvl1pPr marL="0" indent="0" algn="l" defTabSz="914400" rtl="0" eaLnBrk="1" latinLnBrk="0" hangingPunct="1">
              <a:lnSpc>
                <a:spcPct val="100000"/>
              </a:lnSpc>
              <a:spcBef>
                <a:spcPts val="1000"/>
              </a:spcBef>
              <a:buFont typeface="Arial" panose="020B0604020202020204" pitchFamily="34" charset="0"/>
              <a:buNone/>
              <a:defRPr sz="1200" kern="1200" spc="550" baseline="0">
                <a:solidFill>
                  <a:schemeClr val="bg1">
                    <a:lumMod val="7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dirty="0">
                <a:solidFill>
                  <a:schemeClr val="bg1"/>
                </a:solidFill>
              </a:rPr>
              <a:t>Thanks For Your Attention!</a:t>
            </a:r>
            <a:endParaRPr lang="zh-CN" altLang="en-US" sz="3600" dirty="0">
              <a:solidFill>
                <a:schemeClr val="bg1"/>
              </a:solidFill>
            </a:endParaRPr>
          </a:p>
        </p:txBody>
      </p:sp>
      <p:pic>
        <p:nvPicPr>
          <p:cNvPr id="2" name="Picture 1">
            <a:extLst>
              <a:ext uri="{FF2B5EF4-FFF2-40B4-BE49-F238E27FC236}">
                <a16:creationId xmlns:a16="http://schemas.microsoft.com/office/drawing/2014/main" id="{5E501127-40A9-D24F-A0F6-2E92954E5F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9840" y="229083"/>
            <a:ext cx="1422400" cy="1422400"/>
          </a:xfrm>
          <a:prstGeom prst="rect">
            <a:avLst/>
          </a:prstGeom>
        </p:spPr>
      </p:pic>
      <p:sp>
        <p:nvSpPr>
          <p:cNvPr id="6" name="文本占位符 5">
            <a:extLst>
              <a:ext uri="{FF2B5EF4-FFF2-40B4-BE49-F238E27FC236}">
                <a16:creationId xmlns:a16="http://schemas.microsoft.com/office/drawing/2014/main" id="{CE6DBBE6-DD5A-ED42-A620-C792E64E2680}"/>
              </a:ext>
            </a:extLst>
          </p:cNvPr>
          <p:cNvSpPr txBox="1">
            <a:spLocks/>
          </p:cNvSpPr>
          <p:nvPr/>
        </p:nvSpPr>
        <p:spPr>
          <a:xfrm>
            <a:off x="9194011" y="6522831"/>
            <a:ext cx="3334058" cy="348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dirty="0">
                <a:solidFill>
                  <a:schemeClr val="bg1"/>
                </a:solidFill>
                <a:latin typeface="Times New Roman" panose="02020603050405020304" pitchFamily="18" charset="0"/>
                <a:cs typeface="Times New Roman" panose="02020603050405020304" pitchFamily="18" charset="0"/>
              </a:rPr>
              <a:t>meikang168@xmu.edu.cn</a:t>
            </a:r>
            <a:endParaRPr lang="zh-CN" altLang="zh-CN" sz="2000" b="1" dirty="0">
              <a:solidFill>
                <a:schemeClr val="bg1"/>
              </a:solidFill>
              <a:latin typeface="Times New Roman" panose="02020603050405020304" pitchFamily="18" charset="0"/>
              <a:cs typeface="Times New Roman" panose="02020603050405020304" pitchFamily="18" charset="0"/>
            </a:endParaRPr>
          </a:p>
          <a:p>
            <a:endParaRPr lang="zh-CN" altLang="en-US" sz="2000" b="1"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67E071A-A430-D941-9352-F5333190A4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21064" y="4724486"/>
            <a:ext cx="1651176" cy="1798345"/>
          </a:xfrm>
          <a:prstGeom prst="rect">
            <a:avLst/>
          </a:prstGeom>
        </p:spPr>
      </p:pic>
    </p:spTree>
    <p:extLst>
      <p:ext uri="{BB962C8B-B14F-4D97-AF65-F5344CB8AC3E}">
        <p14:creationId xmlns:p14="http://schemas.microsoft.com/office/powerpoint/2010/main" val="104005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00"/>
                                        <p:tgtEl>
                                          <p:spTgt spid="5">
                                            <p:txEl>
                                              <p:pRg st="0" end="0"/>
                                            </p:txEl>
                                          </p:spTgt>
                                        </p:tgtEl>
                                      </p:cBhvr>
                                    </p:animEffect>
                                    <p:anim calcmode="lin" valueType="num">
                                      <p:cBhvr>
                                        <p:cTn id="8"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300"/>
                        <p:tgtEl>
                          <p:spTgt spid="5"/>
                        </p:tgtEl>
                      </p:cBhvr>
                    </p:animEffect>
                    <p:anim calcmode="lin" valueType="num">
                      <p:cBhvr>
                        <p:cTn dur="300" fill="hold"/>
                        <p:tgtEl>
                          <p:spTgt spid="5"/>
                        </p:tgtEl>
                        <p:attrNameLst>
                          <p:attrName>ppt_x</p:attrName>
                        </p:attrNameLst>
                      </p:cBhvr>
                      <p:tavLst>
                        <p:tav tm="0">
                          <p:val>
                            <p:strVal val="#ppt_x"/>
                          </p:val>
                        </p:tav>
                        <p:tav tm="100000">
                          <p:val>
                            <p:strVal val="#ppt_x"/>
                          </p:val>
                        </p:tav>
                      </p:tavLst>
                    </p:anim>
                    <p:anim calcmode="lin" valueType="num">
                      <p:cBhvr>
                        <p:cTn dur="300" fill="hold"/>
                        <p:tgtEl>
                          <p:spTgt spid="5"/>
                        </p:tgtEl>
                        <p:attrNameLst>
                          <p:attrName>ppt_y</p:attrName>
                        </p:attrNameLst>
                      </p:cBhvr>
                      <p:tavLst>
                        <p:tav tm="0">
                          <p:val>
                            <p:strVal val="#ppt_y+.1"/>
                          </p:val>
                        </p:tav>
                        <p:tav tm="100000">
                          <p:val>
                            <p:strVal val="#ppt_y"/>
                          </p:val>
                        </p:tav>
                      </p:tavLst>
                    </p:anim>
                  </p:childTnLst>
                </p:cTn>
              </p:par>
            </p:tnLst>
          </p:tmpl>
        </p:tmplLst>
      </p:b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a:extLst>
              <a:ext uri="{FF2B5EF4-FFF2-40B4-BE49-F238E27FC236}">
                <a16:creationId xmlns:a16="http://schemas.microsoft.com/office/drawing/2014/main" id="{BF8B158E-DCBF-2D4A-8632-8C0A34EC11A1}"/>
              </a:ext>
            </a:extLst>
          </p:cNvPr>
          <p:cNvSpPr/>
          <p:nvPr/>
        </p:nvSpPr>
        <p:spPr>
          <a:xfrm>
            <a:off x="334227" y="155903"/>
            <a:ext cx="5535337"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GB" altLang="ja-JP" b="1" dirty="0" err="1">
                <a:solidFill>
                  <a:srgbClr val="011893"/>
                </a:solidFill>
                <a:latin typeface="Microsoft YaHei" panose="020B0503020204020204" pitchFamily="34" charset="-122"/>
                <a:ea typeface="Microsoft YaHei" panose="020B0503020204020204" pitchFamily="34" charset="-122"/>
              </a:rPr>
              <a:t>Pterin</a:t>
            </a:r>
            <a:r>
              <a:rPr kumimoji="1" lang="en-GB" altLang="ja-JP" b="1" dirty="0">
                <a:solidFill>
                  <a:srgbClr val="011893"/>
                </a:solidFill>
                <a:latin typeface="Microsoft YaHei" panose="020B0503020204020204" pitchFamily="34" charset="-122"/>
                <a:ea typeface="Microsoft YaHei" panose="020B0503020204020204" pitchFamily="34" charset="-122"/>
              </a:rPr>
              <a:t> biosynthesis and biological functions</a:t>
            </a:r>
            <a:endParaRPr kumimoji="1" lang="zh-CN" altLang="en-US" b="1" dirty="0">
              <a:solidFill>
                <a:srgbClr val="011893"/>
              </a:solidFill>
              <a:latin typeface="Microsoft YaHei" panose="020B0503020204020204" pitchFamily="34" charset="-122"/>
              <a:ea typeface="Microsoft YaHei" panose="020B0503020204020204" pitchFamily="34" charset="-122"/>
            </a:endParaRPr>
          </a:p>
        </p:txBody>
      </p:sp>
      <p:sp>
        <p:nvSpPr>
          <p:cNvPr id="5" name="文本框 17">
            <a:extLst>
              <a:ext uri="{FF2B5EF4-FFF2-40B4-BE49-F238E27FC236}">
                <a16:creationId xmlns:a16="http://schemas.microsoft.com/office/drawing/2014/main" id="{7F7569EF-1CFB-E54B-B423-61BC22F7A87C}"/>
              </a:ext>
            </a:extLst>
          </p:cNvPr>
          <p:cNvSpPr txBox="1"/>
          <p:nvPr/>
        </p:nvSpPr>
        <p:spPr>
          <a:xfrm>
            <a:off x="430925" y="801879"/>
            <a:ext cx="5005614"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r>
              <a:rPr lang="zh-CN" altLang="en-US"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cs typeface="Times New Roman" panose="02020603050405020304" pitchFamily="18" charset="0"/>
              </a:rPr>
              <a:t>Last</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Universal</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Common</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Ancestor</a:t>
            </a:r>
            <a:r>
              <a:rPr lang="zh-CN" altLang="en-US" b="1"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(LUCA)</a:t>
            </a:r>
            <a:endParaRPr lang="zh-CN" altLang="en-US" b="1" dirty="0">
              <a:latin typeface="Times New Roman" panose="02020603050405020304" pitchFamily="18" charset="0"/>
              <a:ea typeface="+mn-ea"/>
              <a:cs typeface="Times New Roman" panose="02020603050405020304" pitchFamily="18" charset="0"/>
            </a:endParaRPr>
          </a:p>
        </p:txBody>
      </p:sp>
      <p:sp>
        <p:nvSpPr>
          <p:cNvPr id="12" name="TextBox 15">
            <a:extLst>
              <a:ext uri="{FF2B5EF4-FFF2-40B4-BE49-F238E27FC236}">
                <a16:creationId xmlns:a16="http://schemas.microsoft.com/office/drawing/2014/main" id="{2F1BD98B-F00D-9A49-822B-F3D770D12288}"/>
              </a:ext>
            </a:extLst>
          </p:cNvPr>
          <p:cNvSpPr txBox="1"/>
          <p:nvPr/>
        </p:nvSpPr>
        <p:spPr>
          <a:xfrm>
            <a:off x="4051049" y="5701914"/>
            <a:ext cx="6342280" cy="11560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C</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arbon and energy metabolism pathways</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in</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prebiotic</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period</a:t>
            </a:r>
            <a:endParaRPr lang="en-US" altLang="ja-JP" sz="16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nSpc>
                <a:spcPct val="150000"/>
              </a:lnSpc>
              <a:buFont typeface="Wingdings" panose="05000000000000000000" pitchFamily="2" charset="2"/>
              <a:buChar char="Ø"/>
            </a:pPr>
            <a:r>
              <a:rPr lang="en-US" altLang="zh-CN" sz="1600" dirty="0" err="1">
                <a:latin typeface="Times New Roman" panose="02020603050405020304" pitchFamily="18" charset="0"/>
                <a:cs typeface="Times New Roman" panose="02020603050405020304" pitchFamily="18" charset="0"/>
              </a:rPr>
              <a:t>P</a:t>
            </a:r>
            <a:r>
              <a:rPr lang="en-US" altLang="ja-JP" sz="1600" dirty="0" err="1">
                <a:latin typeface="Times New Roman" panose="02020603050405020304" pitchFamily="18" charset="0"/>
                <a:cs typeface="Times New Roman" panose="02020603050405020304" pitchFamily="18" charset="0"/>
              </a:rPr>
              <a:t>terins</a:t>
            </a:r>
            <a:r>
              <a:rPr lang="en-US" altLang="ja-JP"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are</a:t>
            </a:r>
            <a:r>
              <a:rPr lang="en-US" altLang="ja-JP" sz="1600" dirty="0">
                <a:latin typeface="Times New Roman" panose="02020603050405020304" pitchFamily="18" charset="0"/>
                <a:cs typeface="Times New Roman" panose="02020603050405020304" pitchFamily="18" charset="0"/>
              </a:rPr>
              <a:t> </a:t>
            </a:r>
            <a:r>
              <a:rPr lang="en-US" altLang="ja-JP" sz="1600" dirty="0">
                <a:solidFill>
                  <a:srgbClr val="C00000"/>
                </a:solidFill>
                <a:latin typeface="Times New Roman" panose="02020603050405020304" pitchFamily="18" charset="0"/>
                <a:cs typeface="Times New Roman" panose="02020603050405020304" pitchFamily="18" charset="0"/>
              </a:rPr>
              <a:t>widespread in in most living organisms</a:t>
            </a:r>
            <a:r>
              <a:rPr lang="en-US" altLang="zh-CN" sz="1600" dirty="0">
                <a:latin typeface="Times New Roman" panose="02020603050405020304" pitchFamily="18" charset="0"/>
                <a:cs typeface="Times New Roman" panose="02020603050405020304" pitchFamily="18" charset="0"/>
              </a:rPr>
              <a:t>.</a:t>
            </a:r>
            <a:endParaRPr lang="en-US" altLang="ja-JP" sz="1600"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altLang="ja-JP" sz="1600" dirty="0">
                <a:latin typeface="Times New Roman" panose="02020603050405020304" pitchFamily="18" charset="0"/>
                <a:cs typeface="Times New Roman" panose="02020603050405020304" pitchFamily="18" charset="0"/>
              </a:rPr>
              <a:t>Diverse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and</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complex</a:t>
            </a:r>
            <a:r>
              <a:rPr lang="en-US" altLang="ja-JP" sz="1600" dirty="0">
                <a:latin typeface="Times New Roman" panose="02020603050405020304" pitchFamily="18" charset="0"/>
                <a:cs typeface="Times New Roman" panose="02020603050405020304" pitchFamily="18" charset="0"/>
              </a:rPr>
              <a:t> functions, but many</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of</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them</a:t>
            </a:r>
            <a:r>
              <a:rPr lang="en-US" altLang="ja-JP" sz="1600" dirty="0">
                <a:latin typeface="Times New Roman" panose="02020603050405020304" pitchFamily="18" charset="0"/>
                <a:cs typeface="Times New Roman" panose="02020603050405020304" pitchFamily="18" charset="0"/>
              </a:rPr>
              <a:t> </a:t>
            </a:r>
            <a:r>
              <a:rPr lang="en-US" altLang="ja-JP" sz="1600" dirty="0">
                <a:solidFill>
                  <a:srgbClr val="C00000"/>
                </a:solidFill>
                <a:latin typeface="Times New Roman" panose="02020603050405020304" pitchFamily="18" charset="0"/>
                <a:cs typeface="Times New Roman" panose="02020603050405020304" pitchFamily="18" charset="0"/>
              </a:rPr>
              <a:t>remain unknown</a:t>
            </a:r>
            <a:r>
              <a:rPr lang="en-US" altLang="ja-JP"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13" name="文本框 17">
            <a:extLst>
              <a:ext uri="{FF2B5EF4-FFF2-40B4-BE49-F238E27FC236}">
                <a16:creationId xmlns:a16="http://schemas.microsoft.com/office/drawing/2014/main" id="{2EB0CB32-8745-CD4D-BD15-46F8DB43E444}"/>
              </a:ext>
            </a:extLst>
          </p:cNvPr>
          <p:cNvSpPr txBox="1"/>
          <p:nvPr/>
        </p:nvSpPr>
        <p:spPr>
          <a:xfrm>
            <a:off x="6858333" y="801879"/>
            <a:ext cx="4506339"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r>
              <a:rPr lang="zh-CN" altLang="en-US" b="1" dirty="0">
                <a:latin typeface="Times New Roman" panose="02020603050405020304" pitchFamily="18" charset="0"/>
                <a:ea typeface="+mn-ea"/>
                <a:cs typeface="Times New Roman" panose="02020603050405020304" pitchFamily="18" charset="0"/>
              </a:rPr>
              <a:t>⦁</a:t>
            </a:r>
            <a:r>
              <a:rPr lang="en-US" altLang="zh-CN"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cs typeface="Times New Roman" panose="02020603050405020304" pitchFamily="18" charset="0"/>
              </a:rPr>
              <a:t>Basic biological functions of </a:t>
            </a:r>
            <a:r>
              <a:rPr lang="en-US" altLang="ja-JP" b="1" dirty="0" err="1">
                <a:latin typeface="Times New Roman" panose="02020603050405020304" pitchFamily="18" charset="0"/>
                <a:cs typeface="Times New Roman" panose="02020603050405020304" pitchFamily="18" charset="0"/>
              </a:rPr>
              <a:t>pterins</a:t>
            </a:r>
            <a:endParaRPr lang="zh-CN" altLang="en-US" b="1" dirty="0">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947A288D-0309-D84F-9673-83B79C7DD3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39944" y="1558081"/>
            <a:ext cx="1151667" cy="1126312"/>
          </a:xfrm>
          <a:prstGeom prst="rect">
            <a:avLst/>
          </a:prstGeom>
        </p:spPr>
      </p:pic>
      <p:sp>
        <p:nvSpPr>
          <p:cNvPr id="15" name="Rectangle 14">
            <a:extLst>
              <a:ext uri="{FF2B5EF4-FFF2-40B4-BE49-F238E27FC236}">
                <a16:creationId xmlns:a16="http://schemas.microsoft.com/office/drawing/2014/main" id="{42EF7501-191C-4841-B32A-64BEFB4323C5}"/>
              </a:ext>
            </a:extLst>
          </p:cNvPr>
          <p:cNvSpPr/>
          <p:nvPr/>
        </p:nvSpPr>
        <p:spPr>
          <a:xfrm>
            <a:off x="7594700" y="2742365"/>
            <a:ext cx="1517764" cy="369332"/>
          </a:xfrm>
          <a:prstGeom prst="rect">
            <a:avLst/>
          </a:prstGeom>
        </p:spPr>
        <p:txBody>
          <a:bodyPr wrap="square">
            <a:spAutoFit/>
          </a:bodyPr>
          <a:lstStyle/>
          <a:p>
            <a:r>
              <a:rPr lang="en-GB" altLang="ja-JP" dirty="0">
                <a:latin typeface="Times New Roman" panose="02020603050405020304" pitchFamily="18" charset="0"/>
                <a:cs typeface="Times New Roman" panose="02020603050405020304" pitchFamily="18" charset="0"/>
              </a:rPr>
              <a:t>Coloration</a:t>
            </a:r>
            <a:endParaRPr lang="en-US"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F2C0208-D111-1A4B-ACF7-ED414FF9BC89}"/>
              </a:ext>
            </a:extLst>
          </p:cNvPr>
          <p:cNvSpPr/>
          <p:nvPr/>
        </p:nvSpPr>
        <p:spPr>
          <a:xfrm>
            <a:off x="9770896" y="2753830"/>
            <a:ext cx="1401524" cy="369332"/>
          </a:xfrm>
          <a:prstGeom prst="rect">
            <a:avLst/>
          </a:prstGeom>
        </p:spPr>
        <p:txBody>
          <a:bodyPr wrap="square">
            <a:spAutoFit/>
          </a:bodyPr>
          <a:lstStyle/>
          <a:p>
            <a:r>
              <a:rPr lang="en-GB" altLang="zh-CN" dirty="0">
                <a:latin typeface="Times New Roman" panose="02020603050405020304" pitchFamily="18" charset="0"/>
                <a:cs typeface="Times New Roman" panose="02020603050405020304" pitchFamily="18" charset="0"/>
              </a:rPr>
              <a:t>Cofactors</a:t>
            </a:r>
            <a:endParaRPr lang="en-US" dirty="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00E64673-5FBF-AD4D-BBD3-CA72916170AD}"/>
              </a:ext>
            </a:extLst>
          </p:cNvPr>
          <p:cNvSpPr/>
          <p:nvPr/>
        </p:nvSpPr>
        <p:spPr>
          <a:xfrm>
            <a:off x="7466394" y="3321347"/>
            <a:ext cx="1342148" cy="1304794"/>
          </a:xfrm>
          <a:prstGeom prst="ellipse">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9795FB6-EADD-7C45-887E-AFE173E14E09}"/>
              </a:ext>
            </a:extLst>
          </p:cNvPr>
          <p:cNvSpPr/>
          <p:nvPr/>
        </p:nvSpPr>
        <p:spPr>
          <a:xfrm>
            <a:off x="7594700" y="4676109"/>
            <a:ext cx="1317167" cy="369332"/>
          </a:xfrm>
          <a:prstGeom prst="rect">
            <a:avLst/>
          </a:prstGeom>
        </p:spPr>
        <p:txBody>
          <a:bodyPr wrap="square">
            <a:spAutoFit/>
          </a:bodyPr>
          <a:lstStyle/>
          <a:p>
            <a:r>
              <a:rPr lang="en-GB" altLang="zh-CN" dirty="0">
                <a:latin typeface="Times New Roman" panose="02020603050405020304" pitchFamily="18" charset="0"/>
                <a:cs typeface="Times New Roman" panose="02020603050405020304" pitchFamily="18" charset="0"/>
              </a:rPr>
              <a:t>Vitamins</a:t>
            </a:r>
            <a:endParaRPr lang="en-US" dirty="0">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66C37B19-2970-DF44-B2D0-6D16148F3E66}"/>
              </a:ext>
            </a:extLst>
          </p:cNvPr>
          <p:cNvSpPr/>
          <p:nvPr/>
        </p:nvSpPr>
        <p:spPr>
          <a:xfrm>
            <a:off x="9686568" y="3250031"/>
            <a:ext cx="1342148" cy="1304794"/>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A6159FE-0EE2-744E-BB8A-C88E1F3150AA}"/>
              </a:ext>
            </a:extLst>
          </p:cNvPr>
          <p:cNvSpPr/>
          <p:nvPr/>
        </p:nvSpPr>
        <p:spPr>
          <a:xfrm>
            <a:off x="9632107" y="1408864"/>
            <a:ext cx="1342148" cy="1304794"/>
          </a:xfrm>
          <a:prstGeom prst="ellipse">
            <a:avLst/>
          </a:prstGeom>
          <a:blipFill>
            <a:blip r:embed="rId6"/>
            <a:stretch>
              <a:fillRect/>
            </a:stretch>
          </a:blip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2F37764-E537-6A4D-831B-5960D571676C}"/>
              </a:ext>
            </a:extLst>
          </p:cNvPr>
          <p:cNvSpPr/>
          <p:nvPr/>
        </p:nvSpPr>
        <p:spPr>
          <a:xfrm>
            <a:off x="9686568" y="4682098"/>
            <a:ext cx="2002236" cy="369332"/>
          </a:xfrm>
          <a:prstGeom prst="rect">
            <a:avLst/>
          </a:prstGeom>
        </p:spPr>
        <p:txBody>
          <a:bodyPr wrap="square">
            <a:spAutoFit/>
          </a:bodyPr>
          <a:lstStyle/>
          <a:p>
            <a:r>
              <a:rPr lang="en-GB" altLang="ja-JP" dirty="0">
                <a:latin typeface="Times New Roman" panose="02020603050405020304" pitchFamily="18" charset="0"/>
                <a:cs typeface="Times New Roman" panose="02020603050405020304" pitchFamily="18" charset="0"/>
              </a:rPr>
              <a:t>UV absorption</a:t>
            </a:r>
            <a:endParaRPr lang="en-US"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613BC044-9BF8-0047-9AEC-A1B39BA74C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5342" y="1454852"/>
            <a:ext cx="5942089" cy="4062565"/>
          </a:xfrm>
          <a:prstGeom prst="rect">
            <a:avLst/>
          </a:prstGeom>
        </p:spPr>
      </p:pic>
      <p:sp>
        <p:nvSpPr>
          <p:cNvPr id="26" name="TextBox 25">
            <a:extLst>
              <a:ext uri="{FF2B5EF4-FFF2-40B4-BE49-F238E27FC236}">
                <a16:creationId xmlns:a16="http://schemas.microsoft.com/office/drawing/2014/main" id="{629F832F-7009-944F-B2AB-29E18D1B528A}"/>
              </a:ext>
            </a:extLst>
          </p:cNvPr>
          <p:cNvSpPr txBox="1"/>
          <p:nvPr/>
        </p:nvSpPr>
        <p:spPr>
          <a:xfrm>
            <a:off x="840329" y="5372708"/>
            <a:ext cx="2926057" cy="276999"/>
          </a:xfrm>
          <a:prstGeom prst="rect">
            <a:avLst/>
          </a:prstGeom>
          <a:no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William</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Martin</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&amp;</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Michael</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J</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Russell,</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2016)</a:t>
            </a:r>
            <a:endParaRPr lang="en-US" sz="1200" dirty="0">
              <a:latin typeface="Times New Roman" panose="02020603050405020304" pitchFamily="18" charset="0"/>
              <a:cs typeface="Times New Roman" panose="02020603050405020304" pitchFamily="18" charset="0"/>
            </a:endParaRPr>
          </a:p>
        </p:txBody>
      </p:sp>
      <p:sp>
        <p:nvSpPr>
          <p:cNvPr id="27" name="Rounded Rectangle 26">
            <a:extLst>
              <a:ext uri="{FF2B5EF4-FFF2-40B4-BE49-F238E27FC236}">
                <a16:creationId xmlns:a16="http://schemas.microsoft.com/office/drawing/2014/main" id="{486E49E4-6B15-F24E-AAEC-1EEB5FFFAB20}"/>
              </a:ext>
            </a:extLst>
          </p:cNvPr>
          <p:cNvSpPr/>
          <p:nvPr/>
        </p:nvSpPr>
        <p:spPr>
          <a:xfrm>
            <a:off x="4277010" y="2453907"/>
            <a:ext cx="599440" cy="419819"/>
          </a:xfrm>
          <a:prstGeom prst="round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521225A-8F65-EB48-B0BF-D98315D012FD}"/>
              </a:ext>
            </a:extLst>
          </p:cNvPr>
          <p:cNvSpPr/>
          <p:nvPr/>
        </p:nvSpPr>
        <p:spPr>
          <a:xfrm>
            <a:off x="4895813" y="2494539"/>
            <a:ext cx="1306768" cy="338554"/>
          </a:xfrm>
          <a:prstGeom prst="rect">
            <a:avLst/>
          </a:prstGeom>
        </p:spPr>
        <p:txBody>
          <a:bodyPr wrap="square">
            <a:spAutoFit/>
          </a:bodyPr>
          <a:lstStyle/>
          <a:p>
            <a:r>
              <a:rPr lang="en-US" sz="1600" dirty="0">
                <a:solidFill>
                  <a:srgbClr val="C00000"/>
                </a:solidFill>
                <a:latin typeface="Times New Roman" panose="02020603050405020304" pitchFamily="18" charset="0"/>
                <a:cs typeface="Times New Roman" panose="02020603050405020304" pitchFamily="18" charset="0"/>
              </a:rPr>
              <a:t>Intermediates</a:t>
            </a:r>
          </a:p>
        </p:txBody>
      </p:sp>
      <p:sp>
        <p:nvSpPr>
          <p:cNvPr id="29" name="Rectangle 28">
            <a:extLst>
              <a:ext uri="{FF2B5EF4-FFF2-40B4-BE49-F238E27FC236}">
                <a16:creationId xmlns:a16="http://schemas.microsoft.com/office/drawing/2014/main" id="{2E32EAFD-AC7B-264A-B1CA-FC2F3F72DF4C}"/>
              </a:ext>
            </a:extLst>
          </p:cNvPr>
          <p:cNvSpPr/>
          <p:nvPr/>
        </p:nvSpPr>
        <p:spPr>
          <a:xfrm>
            <a:off x="599089" y="4894406"/>
            <a:ext cx="2618024" cy="338554"/>
          </a:xfrm>
          <a:prstGeom prst="rect">
            <a:avLst/>
          </a:prstGeom>
        </p:spPr>
        <p:txBody>
          <a:bodyPr wrap="none">
            <a:spAutoFit/>
          </a:bodyPr>
          <a:lstStyle/>
          <a:p>
            <a:r>
              <a:rPr lang="en-US" altLang="zh-CN" sz="1600" b="1" dirty="0">
                <a:solidFill>
                  <a:srgbClr val="011893"/>
                </a:solidFill>
                <a:latin typeface="Helvetica" pitchFamily="2" charset="0"/>
              </a:rPr>
              <a:t>The place of origin of life</a:t>
            </a:r>
            <a:endParaRPr lang="en-US" sz="1600" b="1" dirty="0">
              <a:solidFill>
                <a:srgbClr val="011893"/>
              </a:solidFill>
            </a:endParaRPr>
          </a:p>
        </p:txBody>
      </p:sp>
      <p:sp>
        <p:nvSpPr>
          <p:cNvPr id="30" name="Slide Number Placeholder 2">
            <a:extLst>
              <a:ext uri="{FF2B5EF4-FFF2-40B4-BE49-F238E27FC236}">
                <a16:creationId xmlns:a16="http://schemas.microsoft.com/office/drawing/2014/main" id="{6FA6BD0E-B158-D448-82FC-1CC694F1C62C}"/>
              </a:ext>
            </a:extLst>
          </p:cNvPr>
          <p:cNvSpPr txBox="1">
            <a:spLocks/>
          </p:cNvSpPr>
          <p:nvPr/>
        </p:nvSpPr>
        <p:spPr>
          <a:xfrm>
            <a:off x="11768860" y="24528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3</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52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a:extLst>
              <a:ext uri="{FF2B5EF4-FFF2-40B4-BE49-F238E27FC236}">
                <a16:creationId xmlns:a16="http://schemas.microsoft.com/office/drawing/2014/main" id="{E8A9D290-2B25-FD44-94D1-E3B944271BBA}"/>
              </a:ext>
            </a:extLst>
          </p:cNvPr>
          <p:cNvSpPr/>
          <p:nvPr/>
        </p:nvSpPr>
        <p:spPr>
          <a:xfrm>
            <a:off x="0" y="177304"/>
            <a:ext cx="4500809"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011893"/>
                </a:solidFill>
                <a:latin typeface="Microsoft YaHei" panose="020B0503020204020204" pitchFamily="34" charset="-122"/>
                <a:ea typeface="Microsoft YaHei" panose="020B0503020204020204" pitchFamily="34" charset="-122"/>
              </a:rPr>
              <a:t>Research on microbial </a:t>
            </a:r>
            <a:r>
              <a:rPr kumimoji="1" lang="en-US" altLang="ja-JP" b="1" dirty="0" err="1">
                <a:solidFill>
                  <a:srgbClr val="011893"/>
                </a:solidFill>
                <a:latin typeface="Microsoft YaHei" panose="020B0503020204020204" pitchFamily="34" charset="-122"/>
                <a:ea typeface="Microsoft YaHei" panose="020B0503020204020204" pitchFamily="34" charset="-122"/>
              </a:rPr>
              <a:t>pterin</a:t>
            </a:r>
            <a:r>
              <a:rPr kumimoji="1" lang="en-US" altLang="zh-CN" b="1" dirty="0" err="1">
                <a:solidFill>
                  <a:srgbClr val="011893"/>
                </a:solidFill>
                <a:latin typeface="Microsoft YaHei" panose="020B0503020204020204" pitchFamily="34" charset="-122"/>
                <a:ea typeface="Microsoft YaHei" panose="020B0503020204020204" pitchFamily="34" charset="-122"/>
              </a:rPr>
              <a:t>s</a:t>
            </a:r>
            <a:endParaRPr kumimoji="1" lang="en-US" altLang="ja-JP" b="1" dirty="0">
              <a:solidFill>
                <a:srgbClr val="011893"/>
              </a:solidFill>
              <a:latin typeface="Microsoft YaHei" panose="020B0503020204020204" pitchFamily="34" charset="-122"/>
              <a:ea typeface="Microsoft YaHei" panose="020B0503020204020204" pitchFamily="34" charset="-122"/>
            </a:endParaRPr>
          </a:p>
        </p:txBody>
      </p:sp>
      <p:sp>
        <p:nvSpPr>
          <p:cNvPr id="9" name="文本框 17">
            <a:extLst>
              <a:ext uri="{FF2B5EF4-FFF2-40B4-BE49-F238E27FC236}">
                <a16:creationId xmlns:a16="http://schemas.microsoft.com/office/drawing/2014/main" id="{835D9981-C5C2-F146-8B1B-2CEFCB8118F2}"/>
              </a:ext>
            </a:extLst>
          </p:cNvPr>
          <p:cNvSpPr txBox="1"/>
          <p:nvPr/>
        </p:nvSpPr>
        <p:spPr>
          <a:xfrm>
            <a:off x="5290391" y="763031"/>
            <a:ext cx="4695092"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l"/>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Biopterin</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in</a:t>
            </a:r>
            <a:r>
              <a:rPr lang="zh-CN" altLang="en-US"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cs typeface="Times New Roman" panose="02020603050405020304" pitchFamily="18" charset="0"/>
              </a:rPr>
              <a:t>Cyanobacteria</a:t>
            </a:r>
            <a:endParaRPr lang="zh-CN" altLang="en-US" b="1" dirty="0">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F1B795D2-4572-5C43-B316-E0419FD95AD9}"/>
              </a:ext>
            </a:extLst>
          </p:cNvPr>
          <p:cNvPicPr>
            <a:picLocks noChangeAspect="1"/>
          </p:cNvPicPr>
          <p:nvPr/>
        </p:nvPicPr>
        <p:blipFill>
          <a:blip r:embed="rId3"/>
          <a:stretch>
            <a:fillRect/>
          </a:stretch>
        </p:blipFill>
        <p:spPr>
          <a:xfrm>
            <a:off x="5290391" y="1381299"/>
            <a:ext cx="6752140" cy="3402288"/>
          </a:xfrm>
          <a:prstGeom prst="rect">
            <a:avLst/>
          </a:prstGeom>
        </p:spPr>
      </p:pic>
      <p:sp>
        <p:nvSpPr>
          <p:cNvPr id="21" name="Rectangle 20">
            <a:extLst>
              <a:ext uri="{FF2B5EF4-FFF2-40B4-BE49-F238E27FC236}">
                <a16:creationId xmlns:a16="http://schemas.microsoft.com/office/drawing/2014/main" id="{216ED39A-FA51-0F48-88F0-901AD6CAF847}"/>
              </a:ext>
            </a:extLst>
          </p:cNvPr>
          <p:cNvSpPr/>
          <p:nvPr/>
        </p:nvSpPr>
        <p:spPr>
          <a:xfrm>
            <a:off x="10262235" y="5031691"/>
            <a:ext cx="1780296"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Yanting</a:t>
            </a:r>
            <a:r>
              <a:rPr lang="zh-CN" altLang="en-US"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Zuo</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et</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al.,</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2022)</a:t>
            </a:r>
            <a:endParaRPr lang="en-US" sz="12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D7E7D00-F595-6441-A531-66286753819F}"/>
              </a:ext>
            </a:extLst>
          </p:cNvPr>
          <p:cNvSpPr/>
          <p:nvPr/>
        </p:nvSpPr>
        <p:spPr>
          <a:xfrm>
            <a:off x="5290391" y="5489607"/>
            <a:ext cx="6618616" cy="1156086"/>
          </a:xfrm>
          <a:prstGeom prst="rect">
            <a:avLst/>
          </a:prstGeom>
        </p:spPr>
        <p:txBody>
          <a:bodyPr wrap="square">
            <a:spAutoFit/>
          </a:bodyPr>
          <a:lstStyle/>
          <a:p>
            <a:pPr marL="285750" indent="-285750">
              <a:lnSpc>
                <a:spcPct val="150000"/>
              </a:lnSpc>
              <a:buFont typeface="Wingdings" pitchFamily="2" charset="2"/>
              <a:buChar char="Ø"/>
            </a:pP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Cyanobacteria present a large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amount</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 of biopterin and their derivatives</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endParaRPr lang="en-US" altLang="ja-JP" sz="16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nSpc>
                <a:spcPct val="150000"/>
              </a:lnSpc>
              <a:buFont typeface="Wingdings" pitchFamily="2" charset="2"/>
              <a:buChar char="Ø"/>
            </a:pP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In the eutrophic water, cyanobacterial biopterin is as high as </a:t>
            </a:r>
            <a:r>
              <a:rPr lang="en-US" altLang="zh-CN" sz="1600" dirty="0">
                <a:solidFill>
                  <a:srgbClr val="C00000"/>
                </a:solidFill>
                <a:latin typeface="Times New Roman" panose="02020603050405020304" pitchFamily="18" charset="0"/>
                <a:cs typeface="Times New Roman" panose="02020603050405020304" pitchFamily="18" charset="0"/>
              </a:rPr>
              <a:t>1~10</a:t>
            </a:r>
            <a:r>
              <a:rPr lang="zh-CN" altLang="en-US" sz="1600" dirty="0">
                <a:solidFill>
                  <a:srgbClr val="C00000"/>
                </a:solidFill>
                <a:latin typeface="Times New Roman" panose="02020603050405020304" pitchFamily="18" charset="0"/>
                <a:cs typeface="Times New Roman" panose="02020603050405020304" pitchFamily="18" charset="0"/>
              </a:rPr>
              <a:t> </a:t>
            </a:r>
            <a:r>
              <a:rPr lang="en-US" altLang="zh-CN" sz="1600" dirty="0" err="1">
                <a:solidFill>
                  <a:srgbClr val="C00000"/>
                </a:solidFill>
                <a:latin typeface="Times New Roman" panose="02020603050405020304" pitchFamily="18" charset="0"/>
                <a:cs typeface="Times New Roman" panose="02020603050405020304" pitchFamily="18" charset="0"/>
              </a:rPr>
              <a:t>nM.</a:t>
            </a:r>
            <a:endParaRPr lang="en-US" altLang="zh-CN"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endParaRPr>
          </a:p>
          <a:p>
            <a:pPr marL="285750" indent="-285750">
              <a:lnSpc>
                <a:spcPct val="150000"/>
              </a:lnSpc>
              <a:buFont typeface="Wingdings" pitchFamily="2" charset="2"/>
              <a:buChar char="Ø"/>
            </a:pP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R</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eleased into natural waterbodies and </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photodegradation</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under</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UV/V light</a:t>
            </a:r>
            <a:endParaRPr lang="en-US" altLang="zh-CN" sz="1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 name="文本框 17">
            <a:extLst>
              <a:ext uri="{FF2B5EF4-FFF2-40B4-BE49-F238E27FC236}">
                <a16:creationId xmlns:a16="http://schemas.microsoft.com/office/drawing/2014/main" id="{0EF44E3A-28B0-204B-BC5D-69AF3EFF9593}"/>
              </a:ext>
            </a:extLst>
          </p:cNvPr>
          <p:cNvSpPr txBox="1"/>
          <p:nvPr/>
        </p:nvSpPr>
        <p:spPr>
          <a:xfrm>
            <a:off x="449555" y="763031"/>
            <a:ext cx="4695092"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ea typeface="+mn-ea"/>
                <a:cs typeface="Times New Roman" panose="02020603050405020304" pitchFamily="18" charset="0"/>
              </a:rPr>
              <a:t>Widely</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spread</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in</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Bacteria</a:t>
            </a:r>
            <a:endParaRPr lang="zh-CN" altLang="en-US" b="1" dirty="0">
              <a:latin typeface="Times New Roman" panose="02020603050405020304" pitchFamily="18" charset="0"/>
              <a:ea typeface="+mn-ea"/>
              <a:cs typeface="Times New Roman" panose="02020603050405020304" pitchFamily="18" charset="0"/>
            </a:endParaRPr>
          </a:p>
        </p:txBody>
      </p:sp>
      <p:sp>
        <p:nvSpPr>
          <p:cNvPr id="25" name="Oval 24">
            <a:extLst>
              <a:ext uri="{FF2B5EF4-FFF2-40B4-BE49-F238E27FC236}">
                <a16:creationId xmlns:a16="http://schemas.microsoft.com/office/drawing/2014/main" id="{D2509990-37ED-2D40-8E04-9F2DCB475D17}"/>
              </a:ext>
            </a:extLst>
          </p:cNvPr>
          <p:cNvSpPr/>
          <p:nvPr/>
        </p:nvSpPr>
        <p:spPr>
          <a:xfrm>
            <a:off x="526490" y="1518126"/>
            <a:ext cx="1036494" cy="1028321"/>
          </a:xfrm>
          <a:prstGeom prst="ellipse">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B1B3D51F-C580-6E4D-8A12-1B6C1195FDD4}"/>
              </a:ext>
            </a:extLst>
          </p:cNvPr>
          <p:cNvSpPr/>
          <p:nvPr/>
        </p:nvSpPr>
        <p:spPr>
          <a:xfrm>
            <a:off x="1795513" y="1518125"/>
            <a:ext cx="1036494" cy="1028321"/>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4EA4988-DB4C-D546-9888-3BEBA77BE27F}"/>
              </a:ext>
            </a:extLst>
          </p:cNvPr>
          <p:cNvSpPr/>
          <p:nvPr/>
        </p:nvSpPr>
        <p:spPr>
          <a:xfrm>
            <a:off x="3064536" y="1518125"/>
            <a:ext cx="1036494" cy="1028321"/>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8CC30402-A1A4-AD4D-8379-CE5AC1013C36}"/>
              </a:ext>
            </a:extLst>
          </p:cNvPr>
          <p:cNvSpPr/>
          <p:nvPr/>
        </p:nvSpPr>
        <p:spPr>
          <a:xfrm>
            <a:off x="1796280" y="2956376"/>
            <a:ext cx="1036494" cy="1028321"/>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C4FE67BC-BFB0-9242-A799-455EBF1A3821}"/>
              </a:ext>
            </a:extLst>
          </p:cNvPr>
          <p:cNvSpPr/>
          <p:nvPr/>
        </p:nvSpPr>
        <p:spPr>
          <a:xfrm>
            <a:off x="536542" y="4489465"/>
            <a:ext cx="1036494" cy="1028321"/>
          </a:xfrm>
          <a:prstGeom prst="ellipse">
            <a:avLst/>
          </a:prstGeom>
          <a:blipFill>
            <a:blip r:embed="rId8"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 </a:t>
            </a:r>
            <a:endParaRPr lang="en-US" dirty="0"/>
          </a:p>
        </p:txBody>
      </p:sp>
      <p:sp>
        <p:nvSpPr>
          <p:cNvPr id="32" name="Oval 31">
            <a:extLst>
              <a:ext uri="{FF2B5EF4-FFF2-40B4-BE49-F238E27FC236}">
                <a16:creationId xmlns:a16="http://schemas.microsoft.com/office/drawing/2014/main" id="{93876B4A-DF5D-3946-8836-FF43EDB0BC4B}"/>
              </a:ext>
            </a:extLst>
          </p:cNvPr>
          <p:cNvSpPr/>
          <p:nvPr/>
        </p:nvSpPr>
        <p:spPr>
          <a:xfrm>
            <a:off x="1814510" y="4489465"/>
            <a:ext cx="1036494" cy="1028321"/>
          </a:xfrm>
          <a:prstGeom prst="ellipse">
            <a:avLst/>
          </a:prstGeom>
          <a:blipFill>
            <a:blip r:embed="rId9"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         </a:t>
            </a:r>
            <a:endParaRPr lang="en-US" dirty="0"/>
          </a:p>
        </p:txBody>
      </p:sp>
      <p:sp>
        <p:nvSpPr>
          <p:cNvPr id="33" name="Oval 32">
            <a:extLst>
              <a:ext uri="{FF2B5EF4-FFF2-40B4-BE49-F238E27FC236}">
                <a16:creationId xmlns:a16="http://schemas.microsoft.com/office/drawing/2014/main" id="{8FD0CF3C-29BF-D542-8E7A-36414AC1364B}"/>
              </a:ext>
            </a:extLst>
          </p:cNvPr>
          <p:cNvSpPr/>
          <p:nvPr/>
        </p:nvSpPr>
        <p:spPr>
          <a:xfrm>
            <a:off x="3064536" y="2914839"/>
            <a:ext cx="1036494" cy="1028321"/>
          </a:xfrm>
          <a:prstGeom prst="ellipse">
            <a:avLst/>
          </a:prstGeom>
          <a:blipFill>
            <a:blip r:embed="rId10"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46188C3-41F9-2C47-BCC9-9819A217FE6D}"/>
              </a:ext>
            </a:extLst>
          </p:cNvPr>
          <p:cNvSpPr/>
          <p:nvPr/>
        </p:nvSpPr>
        <p:spPr>
          <a:xfrm>
            <a:off x="420553" y="2536773"/>
            <a:ext cx="1293944" cy="307777"/>
          </a:xfrm>
          <a:prstGeom prst="rect">
            <a:avLst/>
          </a:prstGeom>
        </p:spPr>
        <p:txBody>
          <a:bodyPr wrap="none">
            <a:spAutoFit/>
          </a:bodyPr>
          <a:lstStyle/>
          <a:p>
            <a:r>
              <a:rPr lang="en-US" altLang="zh-CN" sz="1400" dirty="0" err="1">
                <a:latin typeface="Times New Roman" panose="02020603050405020304" pitchFamily="18" charset="0"/>
                <a:ea typeface="SimSun" panose="02010600030101010101" pitchFamily="2" charset="-122"/>
                <a:cs typeface="Times New Roman" panose="02020603050405020304" pitchFamily="18" charset="0"/>
              </a:rPr>
              <a:t>Synechococcus</a:t>
            </a:r>
            <a:endParaRPr lang="en-US" sz="14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4" name="Rectangle 33">
            <a:extLst>
              <a:ext uri="{FF2B5EF4-FFF2-40B4-BE49-F238E27FC236}">
                <a16:creationId xmlns:a16="http://schemas.microsoft.com/office/drawing/2014/main" id="{4F2C8E86-B34F-EB42-9E68-ACAF20561981}"/>
              </a:ext>
            </a:extLst>
          </p:cNvPr>
          <p:cNvSpPr/>
          <p:nvPr/>
        </p:nvSpPr>
        <p:spPr>
          <a:xfrm>
            <a:off x="1846040" y="2536554"/>
            <a:ext cx="894797" cy="307777"/>
          </a:xfrm>
          <a:prstGeom prst="rect">
            <a:avLst/>
          </a:prstGeom>
        </p:spPr>
        <p:txBody>
          <a:bodyPr wrap="none">
            <a:spAutoFit/>
          </a:bodyPr>
          <a:lstStyle/>
          <a:p>
            <a:r>
              <a:rPr lang="en-US" altLang="ja-JP" sz="1400" dirty="0" err="1">
                <a:latin typeface="Times New Roman" panose="02020603050405020304" pitchFamily="18" charset="0"/>
                <a:ea typeface="SimSun" panose="02010600030101010101" pitchFamily="2" charset="-122"/>
                <a:cs typeface="Times New Roman" panose="02020603050405020304" pitchFamily="18" charset="0"/>
              </a:rPr>
              <a:t>Anacystis</a:t>
            </a:r>
            <a:endParaRPr lang="en-US" sz="14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0">
            <a:extLst>
              <a:ext uri="{FF2B5EF4-FFF2-40B4-BE49-F238E27FC236}">
                <a16:creationId xmlns:a16="http://schemas.microsoft.com/office/drawing/2014/main" id="{45C9995E-724D-7F47-953B-69927A573F32}"/>
              </a:ext>
            </a:extLst>
          </p:cNvPr>
          <p:cNvSpPr/>
          <p:nvPr/>
        </p:nvSpPr>
        <p:spPr>
          <a:xfrm>
            <a:off x="3024092" y="3972640"/>
            <a:ext cx="1067921" cy="307777"/>
          </a:xfrm>
          <a:prstGeom prst="rect">
            <a:avLst/>
          </a:prstGeom>
        </p:spPr>
        <p:txBody>
          <a:bodyPr wrap="none">
            <a:spAutoFit/>
          </a:bodyPr>
          <a:lstStyle/>
          <a:p>
            <a:r>
              <a:rPr lang="en-US" altLang="zh-CN" sz="1400" dirty="0" err="1">
                <a:latin typeface="Times New Roman" panose="02020603050405020304" pitchFamily="18" charset="0"/>
                <a:ea typeface="SimSun" panose="02010600030101010101" pitchFamily="2" charset="-122"/>
                <a:cs typeface="Times New Roman" panose="02020603050405020304" pitchFamily="18" charset="0"/>
              </a:rPr>
              <a:t>Oscillatoria</a:t>
            </a:r>
            <a:r>
              <a:rPr lang="en-US" sz="1400" dirty="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13" name="Rectangle 12">
            <a:extLst>
              <a:ext uri="{FF2B5EF4-FFF2-40B4-BE49-F238E27FC236}">
                <a16:creationId xmlns:a16="http://schemas.microsoft.com/office/drawing/2014/main" id="{761C968C-80C5-1E49-ADF7-160B616E287E}"/>
              </a:ext>
            </a:extLst>
          </p:cNvPr>
          <p:cNvSpPr/>
          <p:nvPr/>
        </p:nvSpPr>
        <p:spPr>
          <a:xfrm>
            <a:off x="824332" y="5901515"/>
            <a:ext cx="1606259" cy="461665"/>
          </a:xfrm>
          <a:prstGeom prst="rect">
            <a:avLst/>
          </a:prstGeom>
          <a:ln>
            <a:solidFill>
              <a:srgbClr val="777FBE"/>
            </a:solidFill>
          </a:ln>
        </p:spPr>
        <p:txBody>
          <a:bodyPr wrap="square">
            <a:spAutoFit/>
          </a:bodyPr>
          <a:lstStyle/>
          <a:p>
            <a:pPr algn="ctr"/>
            <a:r>
              <a:rPr lang="en-US" altLang="zh-CN" sz="1200" b="1" dirty="0">
                <a:solidFill>
                  <a:srgbClr val="00B050"/>
                </a:solidFill>
                <a:latin typeface="Times New Roman" panose="02020603050405020304" pitchFamily="18" charset="0"/>
                <a:ea typeface="SimSun" panose="02010600030101010101" pitchFamily="2" charset="-122"/>
                <a:cs typeface="Times New Roman" panose="02020603050405020304" pitchFamily="18" charset="0"/>
              </a:rPr>
              <a:t>Photosynthetic green sulfur bacteria</a:t>
            </a:r>
            <a:endParaRPr lang="en-US" sz="1200" b="1" dirty="0">
              <a:solidFill>
                <a:srgbClr val="00B05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a:extLst>
              <a:ext uri="{FF2B5EF4-FFF2-40B4-BE49-F238E27FC236}">
                <a16:creationId xmlns:a16="http://schemas.microsoft.com/office/drawing/2014/main" id="{1CB6D519-77CA-6C4A-BE3F-C60D98B03EE9}"/>
              </a:ext>
            </a:extLst>
          </p:cNvPr>
          <p:cNvSpPr/>
          <p:nvPr/>
        </p:nvSpPr>
        <p:spPr>
          <a:xfrm>
            <a:off x="310909" y="5539733"/>
            <a:ext cx="2752677" cy="261610"/>
          </a:xfrm>
          <a:prstGeom prst="rect">
            <a:avLst/>
          </a:prstGeom>
        </p:spPr>
        <p:txBody>
          <a:bodyPr wrap="none">
            <a:spAutoFit/>
          </a:bodyPr>
          <a:lstStyle/>
          <a:p>
            <a:r>
              <a:rPr lang="en-US" sz="1100" i="1" dirty="0" err="1">
                <a:latin typeface="Times New Roman" panose="02020603050405020304" pitchFamily="18" charset="0"/>
                <a:ea typeface="SimSun" panose="02010600030101010101" pitchFamily="2" charset="-122"/>
              </a:rPr>
              <a:t>Chlorobium</a:t>
            </a:r>
            <a:r>
              <a:rPr lang="en-US" sz="1100" i="1" dirty="0">
                <a:latin typeface="Times New Roman" panose="02020603050405020304" pitchFamily="18" charset="0"/>
                <a:ea typeface="SimSun" panose="02010600030101010101" pitchFamily="2" charset="-122"/>
              </a:rPr>
              <a:t> </a:t>
            </a:r>
            <a:r>
              <a:rPr lang="en-US" sz="1100" i="1" dirty="0" err="1">
                <a:latin typeface="Times New Roman" panose="02020603050405020304" pitchFamily="18" charset="0"/>
                <a:ea typeface="SimSun" panose="02010600030101010101" pitchFamily="2" charset="-122"/>
              </a:rPr>
              <a:t>limicola</a:t>
            </a:r>
            <a:r>
              <a:rPr lang="zh-CN" altLang="en-US" sz="1100" i="1" dirty="0">
                <a:latin typeface="Times New Roman" panose="02020603050405020304" pitchFamily="18" charset="0"/>
                <a:ea typeface="SimSun" panose="02010600030101010101" pitchFamily="2" charset="-122"/>
              </a:rPr>
              <a:t> </a:t>
            </a:r>
            <a:r>
              <a:rPr lang="en-US" altLang="zh-CN" sz="1100" i="1" dirty="0">
                <a:latin typeface="Times New Roman" panose="02020603050405020304" pitchFamily="18" charset="0"/>
                <a:ea typeface="SimSun" panose="02010600030101010101" pitchFamily="2" charset="-122"/>
                <a:cs typeface="Times New Roman" panose="02020603050405020304" pitchFamily="18" charset="0"/>
              </a:rPr>
              <a:t>&amp;</a:t>
            </a:r>
            <a:r>
              <a:rPr lang="zh-CN" altLang="en-US" sz="1100" dirty="0">
                <a:latin typeface="Times New Roman" panose="02020603050405020304" pitchFamily="18" charset="0"/>
                <a:ea typeface="SimSun" panose="02010600030101010101" pitchFamily="2" charset="-122"/>
                <a:cs typeface="Times New Roman" panose="02020603050405020304" pitchFamily="18" charset="0"/>
              </a:rPr>
              <a:t> </a:t>
            </a:r>
            <a:r>
              <a:rPr lang="en-US" sz="1100" i="1" dirty="0" err="1">
                <a:latin typeface="Times New Roman" panose="02020603050405020304" pitchFamily="18" charset="0"/>
                <a:ea typeface="SimSun" panose="02010600030101010101" pitchFamily="2" charset="-122"/>
              </a:rPr>
              <a:t>Chlorobium</a:t>
            </a:r>
            <a:r>
              <a:rPr lang="en-US" sz="1100" i="1" dirty="0">
                <a:latin typeface="Times New Roman" panose="02020603050405020304" pitchFamily="18" charset="0"/>
                <a:ea typeface="SimSun" panose="02010600030101010101" pitchFamily="2" charset="-122"/>
              </a:rPr>
              <a:t> </a:t>
            </a:r>
            <a:r>
              <a:rPr lang="en-US" sz="1100" i="1" dirty="0" err="1">
                <a:latin typeface="Times New Roman" panose="02020603050405020304" pitchFamily="18" charset="0"/>
                <a:ea typeface="SimSun" panose="02010600030101010101" pitchFamily="2" charset="-122"/>
              </a:rPr>
              <a:t>tepidum</a:t>
            </a:r>
            <a:r>
              <a:rPr lang="en-US" sz="1100" dirty="0"/>
              <a:t> </a:t>
            </a:r>
          </a:p>
        </p:txBody>
      </p:sp>
      <p:sp>
        <p:nvSpPr>
          <p:cNvPr id="16" name="Rectangle 15">
            <a:extLst>
              <a:ext uri="{FF2B5EF4-FFF2-40B4-BE49-F238E27FC236}">
                <a16:creationId xmlns:a16="http://schemas.microsoft.com/office/drawing/2014/main" id="{00F39CDE-AA68-2544-8102-7026028F78A5}"/>
              </a:ext>
            </a:extLst>
          </p:cNvPr>
          <p:cNvSpPr/>
          <p:nvPr/>
        </p:nvSpPr>
        <p:spPr>
          <a:xfrm>
            <a:off x="3260765" y="2557951"/>
            <a:ext cx="694421" cy="307777"/>
          </a:xfrm>
          <a:prstGeom prst="rect">
            <a:avLst/>
          </a:prstGeom>
        </p:spPr>
        <p:txBody>
          <a:bodyPr wrap="none">
            <a:spAutoFit/>
          </a:bodyPr>
          <a:lstStyle/>
          <a:p>
            <a:r>
              <a:rPr lang="en-US" altLang="zh-CN" sz="1400" dirty="0" err="1">
                <a:latin typeface="Times New Roman" panose="02020603050405020304" pitchFamily="18" charset="0"/>
                <a:ea typeface="SimSun" panose="02010600030101010101" pitchFamily="2" charset="-122"/>
                <a:cs typeface="Times New Roman" panose="02020603050405020304" pitchFamily="18" charset="0"/>
              </a:rPr>
              <a:t>Nostoc</a:t>
            </a:r>
            <a:endParaRPr lang="en-US" sz="14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7" name="Rectangle 36">
            <a:extLst>
              <a:ext uri="{FF2B5EF4-FFF2-40B4-BE49-F238E27FC236}">
                <a16:creationId xmlns:a16="http://schemas.microsoft.com/office/drawing/2014/main" id="{B1203B23-87BF-1F46-A20C-3F791118BFC6}"/>
              </a:ext>
            </a:extLst>
          </p:cNvPr>
          <p:cNvSpPr/>
          <p:nvPr/>
        </p:nvSpPr>
        <p:spPr>
          <a:xfrm>
            <a:off x="1892686" y="4001135"/>
            <a:ext cx="904415" cy="307777"/>
          </a:xfrm>
          <a:prstGeom prst="rect">
            <a:avLst/>
          </a:prstGeom>
        </p:spPr>
        <p:txBody>
          <a:bodyPr wrap="none">
            <a:spAutoFit/>
          </a:bodyPr>
          <a:lstStyle/>
          <a:p>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Anabaena</a:t>
            </a:r>
            <a:endParaRPr lang="en-US" sz="14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8" name="Rectangle 37">
            <a:extLst>
              <a:ext uri="{FF2B5EF4-FFF2-40B4-BE49-F238E27FC236}">
                <a16:creationId xmlns:a16="http://schemas.microsoft.com/office/drawing/2014/main" id="{79F65F20-AB6B-4B42-A426-58AE8FEEFB93}"/>
              </a:ext>
            </a:extLst>
          </p:cNvPr>
          <p:cNvSpPr/>
          <p:nvPr/>
        </p:nvSpPr>
        <p:spPr>
          <a:xfrm>
            <a:off x="1627462" y="1276026"/>
            <a:ext cx="1465199" cy="307777"/>
          </a:xfrm>
          <a:prstGeom prst="rect">
            <a:avLst/>
          </a:prstGeom>
          <a:ln>
            <a:noFill/>
          </a:ln>
        </p:spPr>
        <p:txBody>
          <a:bodyPr wrap="square">
            <a:spAutoFit/>
          </a:bodyPr>
          <a:lstStyle/>
          <a:p>
            <a:pPr algn="ctr"/>
            <a:r>
              <a:rPr lang="en-US" altLang="ja-JP" sz="1400" b="1" dirty="0">
                <a:solidFill>
                  <a:srgbClr val="0432FF"/>
                </a:solidFill>
                <a:latin typeface="Times New Roman" panose="02020603050405020304" pitchFamily="18" charset="0"/>
                <a:ea typeface="SimSun" panose="02010600030101010101" pitchFamily="2" charset="-122"/>
                <a:cs typeface="Times New Roman" panose="02020603050405020304" pitchFamily="18" charset="0"/>
              </a:rPr>
              <a:t>Cyanobacteria</a:t>
            </a:r>
          </a:p>
        </p:txBody>
      </p:sp>
      <p:sp>
        <p:nvSpPr>
          <p:cNvPr id="42" name="Rectangle 41">
            <a:extLst>
              <a:ext uri="{FF2B5EF4-FFF2-40B4-BE49-F238E27FC236}">
                <a16:creationId xmlns:a16="http://schemas.microsoft.com/office/drawing/2014/main" id="{8CF0439C-DF66-3543-B49E-E4B9ACDC88A1}"/>
              </a:ext>
            </a:extLst>
          </p:cNvPr>
          <p:cNvSpPr/>
          <p:nvPr/>
        </p:nvSpPr>
        <p:spPr>
          <a:xfrm>
            <a:off x="3108085" y="5883539"/>
            <a:ext cx="1177487" cy="461665"/>
          </a:xfrm>
          <a:prstGeom prst="rect">
            <a:avLst/>
          </a:prstGeom>
          <a:ln>
            <a:solidFill>
              <a:srgbClr val="777FBE"/>
            </a:solidFill>
          </a:ln>
        </p:spPr>
        <p:txBody>
          <a:bodyPr wrap="square">
            <a:spAutoFit/>
          </a:bodyPr>
          <a:lstStyle/>
          <a:p>
            <a:pPr algn="ctr"/>
            <a:r>
              <a:rPr lang="en-US" altLang="ja-JP" sz="1200" b="1" dirty="0">
                <a:solidFill>
                  <a:schemeClr val="accent4"/>
                </a:solidFill>
                <a:latin typeface="Times New Roman" panose="02020603050405020304" pitchFamily="18" charset="0"/>
                <a:ea typeface="SimSun" panose="02010600030101010101" pitchFamily="2" charset="-122"/>
                <a:cs typeface="Times New Roman" panose="02020603050405020304" pitchFamily="18" charset="0"/>
              </a:rPr>
              <a:t>Heterotrophic bacteria</a:t>
            </a:r>
            <a:endParaRPr lang="en-US" sz="1200" b="1" dirty="0">
              <a:solidFill>
                <a:schemeClr val="accent4"/>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3" name="Oval 42">
            <a:extLst>
              <a:ext uri="{FF2B5EF4-FFF2-40B4-BE49-F238E27FC236}">
                <a16:creationId xmlns:a16="http://schemas.microsoft.com/office/drawing/2014/main" id="{410CBD38-808B-BC4C-BFE1-C2A1C8128B88}"/>
              </a:ext>
            </a:extLst>
          </p:cNvPr>
          <p:cNvSpPr/>
          <p:nvPr/>
        </p:nvSpPr>
        <p:spPr>
          <a:xfrm>
            <a:off x="526490" y="2950424"/>
            <a:ext cx="1036494" cy="1028321"/>
          </a:xfrm>
          <a:prstGeom prst="ellipse">
            <a:avLst/>
          </a:prstGeom>
          <a:blipFill>
            <a:blip r:embed="rId11" cstate="screen">
              <a:extLs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4CC82657-F3E8-E743-8393-8DFAE0EAE212}"/>
              </a:ext>
            </a:extLst>
          </p:cNvPr>
          <p:cNvSpPr/>
          <p:nvPr/>
        </p:nvSpPr>
        <p:spPr>
          <a:xfrm>
            <a:off x="663751" y="4001136"/>
            <a:ext cx="886781" cy="307777"/>
          </a:xfrm>
          <a:prstGeom prst="rect">
            <a:avLst/>
          </a:prstGeom>
        </p:spPr>
        <p:txBody>
          <a:bodyPr wrap="none">
            <a:spAutoFit/>
          </a:bodyPr>
          <a:lstStyle/>
          <a:p>
            <a:pPr algn="ctr"/>
            <a:r>
              <a:rPr lang="en-US" altLang="ja-JP" sz="1400" dirty="0">
                <a:latin typeface="Times New Roman" panose="02020603050405020304" pitchFamily="18" charset="0"/>
                <a:ea typeface="SimSun" panose="02010600030101010101" pitchFamily="2" charset="-122"/>
                <a:cs typeface="Times New Roman" panose="02020603050405020304" pitchFamily="18" charset="0"/>
              </a:rPr>
              <a:t>Spirulina</a:t>
            </a:r>
            <a:r>
              <a:rPr lang="en-US" sz="1400" dirty="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46" name="Oval 45">
            <a:extLst>
              <a:ext uri="{FF2B5EF4-FFF2-40B4-BE49-F238E27FC236}">
                <a16:creationId xmlns:a16="http://schemas.microsoft.com/office/drawing/2014/main" id="{DA2E83AE-5186-5149-B570-BA09AA9DACB9}"/>
              </a:ext>
            </a:extLst>
          </p:cNvPr>
          <p:cNvSpPr/>
          <p:nvPr/>
        </p:nvSpPr>
        <p:spPr>
          <a:xfrm>
            <a:off x="3126032" y="4512208"/>
            <a:ext cx="1036494" cy="1028321"/>
          </a:xfrm>
          <a:prstGeom prst="ellipse">
            <a:avLst/>
          </a:prstGeom>
          <a:blipFill>
            <a:blip r:embed="rId1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         </a:t>
            </a:r>
            <a:endParaRPr lang="en-US" dirty="0"/>
          </a:p>
        </p:txBody>
      </p:sp>
      <p:sp>
        <p:nvSpPr>
          <p:cNvPr id="35" name="Rounded Rectangle 34">
            <a:extLst>
              <a:ext uri="{FF2B5EF4-FFF2-40B4-BE49-F238E27FC236}">
                <a16:creationId xmlns:a16="http://schemas.microsoft.com/office/drawing/2014/main" id="{C4873DC7-08E7-DF41-B571-3DC9135112B7}"/>
              </a:ext>
            </a:extLst>
          </p:cNvPr>
          <p:cNvSpPr/>
          <p:nvPr/>
        </p:nvSpPr>
        <p:spPr>
          <a:xfrm>
            <a:off x="485031" y="1256189"/>
            <a:ext cx="3698514" cy="3052724"/>
          </a:xfrm>
          <a:prstGeom prst="roundRect">
            <a:avLst/>
          </a:prstGeom>
          <a:noFill/>
          <a:ln w="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BF75CD5-FB5C-EE43-9C45-3D42378E07DC}"/>
              </a:ext>
            </a:extLst>
          </p:cNvPr>
          <p:cNvSpPr/>
          <p:nvPr/>
        </p:nvSpPr>
        <p:spPr>
          <a:xfrm>
            <a:off x="3108085" y="5568111"/>
            <a:ext cx="1326004" cy="276999"/>
          </a:xfrm>
          <a:prstGeom prst="rect">
            <a:avLst/>
          </a:prstGeom>
        </p:spPr>
        <p:txBody>
          <a:bodyPr wrap="none">
            <a:spAutoFit/>
          </a:bodyPr>
          <a:lstStyle/>
          <a:p>
            <a:r>
              <a:rPr lang="en-US" sz="1200" dirty="0">
                <a:solidFill>
                  <a:srgbClr val="525252"/>
                </a:solidFill>
                <a:latin typeface="Helvetica" pitchFamily="2" charset="0"/>
              </a:rPr>
              <a:t>Glowing bacteria</a:t>
            </a:r>
            <a:endParaRPr lang="en-US" sz="1200" dirty="0"/>
          </a:p>
        </p:txBody>
      </p:sp>
      <p:sp>
        <p:nvSpPr>
          <p:cNvPr id="39" name="Slide Number Placeholder 2">
            <a:extLst>
              <a:ext uri="{FF2B5EF4-FFF2-40B4-BE49-F238E27FC236}">
                <a16:creationId xmlns:a16="http://schemas.microsoft.com/office/drawing/2014/main" id="{674448C0-19B2-4A4C-8923-85B57C87BA53}"/>
              </a:ext>
            </a:extLst>
          </p:cNvPr>
          <p:cNvSpPr txBox="1">
            <a:spLocks/>
          </p:cNvSpPr>
          <p:nvPr/>
        </p:nvSpPr>
        <p:spPr>
          <a:xfrm>
            <a:off x="11768860" y="24528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4</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845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50"/>
                                        <p:tgtEl>
                                          <p:spTgt spid="22"/>
                                        </p:tgtEl>
                                      </p:cBhvr>
                                    </p:animEffect>
                                    <p:anim calcmode="lin" valueType="num">
                                      <p:cBhvr>
                                        <p:cTn id="14" dur="250" fill="hold"/>
                                        <p:tgtEl>
                                          <p:spTgt spid="22"/>
                                        </p:tgtEl>
                                        <p:attrNameLst>
                                          <p:attrName>ppt_x</p:attrName>
                                        </p:attrNameLst>
                                      </p:cBhvr>
                                      <p:tavLst>
                                        <p:tav tm="0">
                                          <p:val>
                                            <p:strVal val="#ppt_x"/>
                                          </p:val>
                                        </p:tav>
                                        <p:tav tm="100000">
                                          <p:val>
                                            <p:strVal val="#ppt_x"/>
                                          </p:val>
                                        </p:tav>
                                      </p:tavLst>
                                    </p:anim>
                                    <p:anim calcmode="lin" valueType="num">
                                      <p:cBhvr>
                                        <p:cTn id="15" dur="2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7448306-2DEA-3849-ABB6-3B261C2B3A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064" y="4302627"/>
            <a:ext cx="1280953" cy="927523"/>
          </a:xfrm>
          <a:prstGeom prst="rect">
            <a:avLst/>
          </a:prstGeom>
        </p:spPr>
      </p:pic>
      <p:pic>
        <p:nvPicPr>
          <p:cNvPr id="30" name="Picture 29">
            <a:extLst>
              <a:ext uri="{FF2B5EF4-FFF2-40B4-BE49-F238E27FC236}">
                <a16:creationId xmlns:a16="http://schemas.microsoft.com/office/drawing/2014/main" id="{2D0B0AA0-C38F-CF40-8D71-B21C01F896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72542" y="4265692"/>
            <a:ext cx="1306180" cy="1004267"/>
          </a:xfrm>
          <a:prstGeom prst="rect">
            <a:avLst/>
          </a:prstGeom>
        </p:spPr>
      </p:pic>
      <p:pic>
        <p:nvPicPr>
          <p:cNvPr id="33" name="Picture 32">
            <a:extLst>
              <a:ext uri="{FF2B5EF4-FFF2-40B4-BE49-F238E27FC236}">
                <a16:creationId xmlns:a16="http://schemas.microsoft.com/office/drawing/2014/main" id="{5A2CE4AE-DBD3-C847-A4B1-F49E88C2BA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90206" y="3220593"/>
            <a:ext cx="1327084" cy="961680"/>
          </a:xfrm>
          <a:prstGeom prst="rect">
            <a:avLst/>
          </a:prstGeom>
        </p:spPr>
      </p:pic>
      <p:sp>
        <p:nvSpPr>
          <p:cNvPr id="3" name="圆角矩形 5">
            <a:extLst>
              <a:ext uri="{FF2B5EF4-FFF2-40B4-BE49-F238E27FC236}">
                <a16:creationId xmlns:a16="http://schemas.microsoft.com/office/drawing/2014/main" id="{44668304-B9EF-F040-B9D0-AE90E01FB2A2}"/>
              </a:ext>
            </a:extLst>
          </p:cNvPr>
          <p:cNvSpPr/>
          <p:nvPr/>
        </p:nvSpPr>
        <p:spPr>
          <a:xfrm>
            <a:off x="268210" y="158132"/>
            <a:ext cx="5919571" cy="42248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011893"/>
                </a:solidFill>
                <a:latin typeface="Microsoft YaHei" panose="020B0503020204020204" pitchFamily="34" charset="-122"/>
                <a:ea typeface="Microsoft YaHei" panose="020B0503020204020204" pitchFamily="34" charset="-122"/>
              </a:rPr>
              <a:t>Biological function</a:t>
            </a:r>
            <a:r>
              <a:rPr kumimoji="1" lang="en-US" altLang="zh-CN" b="1" dirty="0">
                <a:solidFill>
                  <a:srgbClr val="011893"/>
                </a:solidFill>
                <a:latin typeface="Microsoft YaHei" panose="020B0503020204020204" pitchFamily="34" charset="-122"/>
                <a:ea typeface="Microsoft YaHei" panose="020B0503020204020204" pitchFamily="34" charset="-122"/>
              </a:rPr>
              <a:t>s</a:t>
            </a:r>
            <a:r>
              <a:rPr kumimoji="1" lang="en-US" altLang="ja-JP" b="1" dirty="0">
                <a:solidFill>
                  <a:srgbClr val="011893"/>
                </a:solidFill>
                <a:latin typeface="Microsoft YaHei" panose="020B0503020204020204" pitchFamily="34" charset="-122"/>
                <a:ea typeface="Microsoft YaHei" panose="020B0503020204020204" pitchFamily="34" charset="-122"/>
              </a:rPr>
              <a:t> </a:t>
            </a:r>
            <a:r>
              <a:rPr kumimoji="1" lang="en-US" altLang="zh-CN" b="1" dirty="0">
                <a:solidFill>
                  <a:srgbClr val="011893"/>
                </a:solidFill>
                <a:latin typeface="Microsoft YaHei" panose="020B0503020204020204" pitchFamily="34" charset="-122"/>
                <a:ea typeface="Microsoft YaHei" panose="020B0503020204020204" pitchFamily="34" charset="-122"/>
              </a:rPr>
              <a:t>of</a:t>
            </a:r>
            <a:r>
              <a:rPr kumimoji="1" lang="zh-CN" altLang="en-US" b="1" dirty="0">
                <a:solidFill>
                  <a:srgbClr val="011893"/>
                </a:solidFill>
                <a:latin typeface="Microsoft YaHei" panose="020B0503020204020204" pitchFamily="34" charset="-122"/>
                <a:ea typeface="Microsoft YaHei" panose="020B0503020204020204" pitchFamily="34" charset="-122"/>
              </a:rPr>
              <a:t> </a:t>
            </a:r>
            <a:r>
              <a:rPr kumimoji="1" lang="en-US" altLang="ja-JP" b="1" dirty="0" err="1">
                <a:solidFill>
                  <a:srgbClr val="011893"/>
                </a:solidFill>
                <a:latin typeface="Microsoft YaHei" panose="020B0503020204020204" pitchFamily="34" charset="-122"/>
                <a:ea typeface="Microsoft YaHei" panose="020B0503020204020204" pitchFamily="34" charset="-122"/>
              </a:rPr>
              <a:t>pterin</a:t>
            </a:r>
            <a:r>
              <a:rPr kumimoji="1" lang="en-US" altLang="zh-CN" b="1" dirty="0" err="1">
                <a:solidFill>
                  <a:srgbClr val="011893"/>
                </a:solidFill>
                <a:latin typeface="Microsoft YaHei" panose="020B0503020204020204" pitchFamily="34" charset="-122"/>
                <a:ea typeface="Microsoft YaHei" panose="020B0503020204020204" pitchFamily="34" charset="-122"/>
              </a:rPr>
              <a:t>s</a:t>
            </a:r>
            <a:r>
              <a:rPr kumimoji="1" lang="en-US" altLang="ja-JP" b="1" dirty="0">
                <a:solidFill>
                  <a:srgbClr val="011893"/>
                </a:solidFill>
                <a:latin typeface="Microsoft YaHei" panose="020B0503020204020204" pitchFamily="34" charset="-122"/>
                <a:ea typeface="Microsoft YaHei" panose="020B0503020204020204" pitchFamily="34" charset="-122"/>
              </a:rPr>
              <a:t> </a:t>
            </a:r>
            <a:r>
              <a:rPr kumimoji="1" lang="en-US" altLang="zh-CN" b="1" dirty="0">
                <a:solidFill>
                  <a:srgbClr val="011893"/>
                </a:solidFill>
                <a:latin typeface="Microsoft YaHei" panose="020B0503020204020204" pitchFamily="34" charset="-122"/>
                <a:ea typeface="Microsoft YaHei" panose="020B0503020204020204" pitchFamily="34" charset="-122"/>
              </a:rPr>
              <a:t>in</a:t>
            </a:r>
            <a:r>
              <a:rPr kumimoji="1" lang="zh-CN" altLang="en-US" b="1" dirty="0">
                <a:solidFill>
                  <a:srgbClr val="011893"/>
                </a:solidFill>
                <a:latin typeface="Microsoft YaHei" panose="020B0503020204020204" pitchFamily="34" charset="-122"/>
                <a:ea typeface="Microsoft YaHei" panose="020B0503020204020204" pitchFamily="34" charset="-122"/>
              </a:rPr>
              <a:t> </a:t>
            </a:r>
            <a:r>
              <a:rPr kumimoji="1" lang="en-US" altLang="ja-JP" b="1" dirty="0">
                <a:solidFill>
                  <a:srgbClr val="011893"/>
                </a:solidFill>
                <a:latin typeface="Microsoft YaHei" panose="020B0503020204020204" pitchFamily="34" charset="-122"/>
                <a:ea typeface="Microsoft YaHei" panose="020B0503020204020204" pitchFamily="34" charset="-122"/>
              </a:rPr>
              <a:t>cyanobacteria</a:t>
            </a:r>
            <a:endParaRPr kumimoji="1" lang="zh-CN" altLang="en-US" b="1" dirty="0">
              <a:solidFill>
                <a:srgbClr val="011893"/>
              </a:solidFill>
              <a:latin typeface="Microsoft YaHei" panose="020B0503020204020204" pitchFamily="34" charset="-122"/>
              <a:ea typeface="Microsoft YaHei" panose="020B0503020204020204" pitchFamily="34" charset="-122"/>
            </a:endParaRPr>
          </a:p>
        </p:txBody>
      </p:sp>
      <p:sp>
        <p:nvSpPr>
          <p:cNvPr id="7" name="Rectangle 6">
            <a:extLst>
              <a:ext uri="{FF2B5EF4-FFF2-40B4-BE49-F238E27FC236}">
                <a16:creationId xmlns:a16="http://schemas.microsoft.com/office/drawing/2014/main" id="{9B52AB6C-82AE-F043-9C82-2B3CC029FC2F}"/>
              </a:ext>
            </a:extLst>
          </p:cNvPr>
          <p:cNvSpPr/>
          <p:nvPr/>
        </p:nvSpPr>
        <p:spPr>
          <a:xfrm>
            <a:off x="10481345" y="5685079"/>
            <a:ext cx="1551002"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Yukinori</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et</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al.,</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1999)</a:t>
            </a:r>
            <a:endParaRPr lang="en-US" sz="1200" dirty="0">
              <a:latin typeface="Times New Roman" panose="02020603050405020304" pitchFamily="18" charset="0"/>
              <a:cs typeface="Times New Roman" panose="02020603050405020304" pitchFamily="18" charset="0"/>
            </a:endParaRPr>
          </a:p>
        </p:txBody>
      </p:sp>
      <p:sp>
        <p:nvSpPr>
          <p:cNvPr id="9" name="文本框 17">
            <a:extLst>
              <a:ext uri="{FF2B5EF4-FFF2-40B4-BE49-F238E27FC236}">
                <a16:creationId xmlns:a16="http://schemas.microsoft.com/office/drawing/2014/main" id="{63604777-EE12-A04A-9995-9188FBFE7388}"/>
              </a:ext>
            </a:extLst>
          </p:cNvPr>
          <p:cNvSpPr txBox="1"/>
          <p:nvPr/>
        </p:nvSpPr>
        <p:spPr>
          <a:xfrm>
            <a:off x="742767" y="584191"/>
            <a:ext cx="7263309" cy="42229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r>
              <a:rPr lang="zh-CN" altLang="en-US" dirty="0">
                <a:latin typeface="Times New Roman" panose="02020603050405020304" pitchFamily="18" charset="0"/>
                <a:ea typeface="+mn-ea"/>
                <a:cs typeface="Times New Roman" panose="02020603050405020304" pitchFamily="18" charset="0"/>
              </a:rPr>
              <a:t>⦁ </a:t>
            </a:r>
            <a:r>
              <a:rPr lang="en-US" altLang="ja-JP" dirty="0">
                <a:latin typeface="Times New Roman" panose="02020603050405020304" pitchFamily="18" charset="0"/>
                <a:ea typeface="+mn-ea"/>
                <a:cs typeface="Times New Roman" panose="02020603050405020304" pitchFamily="18" charset="0"/>
              </a:rPr>
              <a:t>Biopterin glucoside (BPT-</a:t>
            </a:r>
            <a:r>
              <a:rPr lang="el-GR" altLang="ja-JP" dirty="0">
                <a:latin typeface="Times New Roman" panose="02020603050405020304" pitchFamily="18" charset="0"/>
                <a:ea typeface="+mn-ea"/>
                <a:cs typeface="Times New Roman" panose="02020603050405020304" pitchFamily="18" charset="0"/>
              </a:rPr>
              <a:t>α-</a:t>
            </a:r>
            <a:r>
              <a:rPr lang="en-US" altLang="ja-JP" dirty="0" err="1">
                <a:latin typeface="Times New Roman" panose="02020603050405020304" pitchFamily="18" charset="0"/>
                <a:ea typeface="+mn-ea"/>
                <a:cs typeface="Times New Roman" panose="02020603050405020304" pitchFamily="18" charset="0"/>
              </a:rPr>
              <a:t>Glu</a:t>
            </a:r>
            <a:r>
              <a:rPr lang="en-US" altLang="ja-JP" dirty="0">
                <a:latin typeface="Times New Roman" panose="02020603050405020304" pitchFamily="18" charset="0"/>
                <a:ea typeface="+mn-ea"/>
                <a:cs typeface="Times New Roman" panose="02020603050405020304" pitchFamily="18" charset="0"/>
              </a:rPr>
              <a:t>) protects against UV radiation (254 nm)</a:t>
            </a:r>
            <a:endParaRPr lang="ja-JP" altLang="en-US">
              <a:latin typeface="Times New Roman" panose="02020603050405020304" pitchFamily="18" charset="0"/>
              <a:ea typeface="+mn-ea"/>
              <a:cs typeface="Times New Roman" panose="02020603050405020304" pitchFamily="18" charset="0"/>
            </a:endParaRPr>
          </a:p>
        </p:txBody>
      </p:sp>
      <p:sp>
        <p:nvSpPr>
          <p:cNvPr id="19" name="TextBox 15">
            <a:extLst>
              <a:ext uri="{FF2B5EF4-FFF2-40B4-BE49-F238E27FC236}">
                <a16:creationId xmlns:a16="http://schemas.microsoft.com/office/drawing/2014/main" id="{354B6D5D-2596-694F-B104-A167D993B4EE}"/>
              </a:ext>
            </a:extLst>
          </p:cNvPr>
          <p:cNvSpPr txBox="1"/>
          <p:nvPr/>
        </p:nvSpPr>
        <p:spPr>
          <a:xfrm>
            <a:off x="3227995" y="5701914"/>
            <a:ext cx="6875606" cy="11560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Ø"/>
            </a:pP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Act as a </a:t>
            </a:r>
            <a:r>
              <a:rPr lang="en-US" altLang="ja-JP"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growth factor </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to promote microbial growth</a:t>
            </a:r>
          </a:p>
          <a:p>
            <a:pPr marL="285750" indent="-285750">
              <a:lnSpc>
                <a:spcPct val="150000"/>
              </a:lnSpc>
              <a:buFont typeface="Wingdings" panose="05000000000000000000" pitchFamily="2" charset="2"/>
              <a:buChar char="Ø"/>
            </a:pPr>
            <a:r>
              <a:rPr lang="en-US" sz="1600" dirty="0">
                <a:solidFill>
                  <a:srgbClr val="C00000"/>
                </a:solidFill>
                <a:latin typeface="Times New Roman" panose="02020603050405020304" pitchFamily="18" charset="0"/>
                <a:cs typeface="Times New Roman" panose="02020603050405020304" pitchFamily="18" charset="0"/>
              </a:rPr>
              <a:t>Resists the damage </a:t>
            </a:r>
            <a:r>
              <a:rPr lang="en-US" sz="1600" dirty="0">
                <a:latin typeface="Times New Roman" panose="02020603050405020304" pitchFamily="18" charset="0"/>
                <a:cs typeface="Times New Roman" panose="02020603050405020304" pitchFamily="18" charset="0"/>
              </a:rPr>
              <a:t>of pigments by </a:t>
            </a:r>
            <a:r>
              <a:rPr lang="en-US" sz="1600" dirty="0">
                <a:solidFill>
                  <a:srgbClr val="C00000"/>
                </a:solidFill>
                <a:latin typeface="Times New Roman" panose="02020603050405020304" pitchFamily="18" charset="0"/>
                <a:cs typeface="Times New Roman" panose="02020603050405020304" pitchFamily="18" charset="0"/>
              </a:rPr>
              <a:t>ultraviolet radiation</a:t>
            </a:r>
            <a:r>
              <a:rPr lang="zh-CN" altLang="en-US" sz="1600" dirty="0">
                <a:solidFill>
                  <a:srgbClr val="C00000"/>
                </a:solidFill>
                <a:latin typeface="Times New Roman" panose="02020603050405020304" pitchFamily="18" charset="0"/>
                <a:cs typeface="Times New Roman" panose="02020603050405020304" pitchFamily="18" charset="0"/>
              </a:rPr>
              <a:t> </a:t>
            </a:r>
            <a:r>
              <a:rPr lang="en-US" altLang="zh-CN" sz="1600" dirty="0">
                <a:solidFill>
                  <a:srgbClr val="C00000"/>
                </a:solidFill>
                <a:latin typeface="Times New Roman" panose="02020603050405020304" pitchFamily="18" charset="0"/>
                <a:cs typeface="Times New Roman" panose="02020603050405020304" pitchFamily="18" charset="0"/>
              </a:rPr>
              <a:t>(UV)</a:t>
            </a:r>
          </a:p>
          <a:p>
            <a:pPr marL="285750" indent="-285750">
              <a:lnSpc>
                <a:spcPct val="150000"/>
              </a:lnSpc>
              <a:buFont typeface="Wingdings" panose="05000000000000000000" pitchFamily="2" charset="2"/>
              <a:buChar char="Ø"/>
            </a:pPr>
            <a:r>
              <a:rPr lang="en-US" altLang="zh-CN" sz="1600" dirty="0">
                <a:solidFill>
                  <a:srgbClr val="C00000"/>
                </a:solidFill>
                <a:latin typeface="Times New Roman" panose="02020603050405020304" pitchFamily="18" charset="0"/>
                <a:cs typeface="Times New Roman" panose="02020603050405020304" pitchFamily="18" charset="0"/>
              </a:rPr>
              <a:t>Improve</a:t>
            </a:r>
            <a:r>
              <a:rPr lang="zh-CN" altLang="en-US" sz="1600" dirty="0">
                <a:solidFill>
                  <a:srgbClr val="C00000"/>
                </a:solidFill>
                <a:latin typeface="Times New Roman" panose="02020603050405020304" pitchFamily="18" charset="0"/>
                <a:cs typeface="Times New Roman" panose="02020603050405020304" pitchFamily="18" charset="0"/>
              </a:rPr>
              <a:t> </a:t>
            </a:r>
            <a:r>
              <a:rPr lang="en-US" sz="1600" dirty="0">
                <a:solidFill>
                  <a:srgbClr val="C00000"/>
                </a:solidFill>
                <a:latin typeface="Times New Roman" panose="02020603050405020304" pitchFamily="18" charset="0"/>
                <a:cs typeface="Times New Roman" panose="02020603050405020304" pitchFamily="18" charset="0"/>
              </a:rPr>
              <a:t>energy capture efficiency </a:t>
            </a:r>
            <a:r>
              <a:rPr lang="en-US" sz="1600" dirty="0">
                <a:latin typeface="Times New Roman" panose="02020603050405020304" pitchFamily="18" charset="0"/>
                <a:cs typeface="Times New Roman" panose="02020603050405020304" pitchFamily="18" charset="0"/>
              </a:rPr>
              <a:t>of photosynthetic pigment</a:t>
            </a:r>
            <a:r>
              <a:rPr lang="en-US" altLang="zh-CN" sz="1600" dirty="0">
                <a:latin typeface="Times New Roman" panose="02020603050405020304" pitchFamily="18" charset="0"/>
                <a:cs typeface="Times New Roman" panose="02020603050405020304" pitchFamily="18" charset="0"/>
              </a:rPr>
              <a:t>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with</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biopterin</a:t>
            </a:r>
          </a:p>
        </p:txBody>
      </p:sp>
      <p:sp>
        <p:nvSpPr>
          <p:cNvPr id="8" name="Rectangle 7">
            <a:extLst>
              <a:ext uri="{FF2B5EF4-FFF2-40B4-BE49-F238E27FC236}">
                <a16:creationId xmlns:a16="http://schemas.microsoft.com/office/drawing/2014/main" id="{2598B708-4AE9-8D4C-9DAD-5088CA69E52A}"/>
              </a:ext>
            </a:extLst>
          </p:cNvPr>
          <p:cNvSpPr/>
          <p:nvPr/>
        </p:nvSpPr>
        <p:spPr>
          <a:xfrm>
            <a:off x="709340" y="2453845"/>
            <a:ext cx="2446714"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10</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g </a:t>
            </a:r>
            <a:r>
              <a:rPr lang="en-US" i="1" dirty="0">
                <a:latin typeface="Times New Roman" panose="02020603050405020304" pitchFamily="18" charset="0"/>
                <a:cs typeface="Times New Roman" panose="02020603050405020304" pitchFamily="18" charset="0"/>
              </a:rPr>
              <a:t>Spirulina</a:t>
            </a:r>
            <a:r>
              <a:rPr lang="zh-CN" altLang="en-US" i="1"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platensis</a:t>
            </a:r>
            <a:r>
              <a:rPr lang="zh-CN" altLang="en-US" i="1"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E04F9468-7AC2-8E42-B5D1-FD0F706716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6258" y="1236160"/>
            <a:ext cx="1452879" cy="1185243"/>
          </a:xfrm>
          <a:prstGeom prst="rect">
            <a:avLst/>
          </a:prstGeom>
          <a:ln>
            <a:solidFill>
              <a:schemeClr val="accent6">
                <a:lumMod val="75000"/>
              </a:schemeClr>
            </a:solidFill>
          </a:ln>
        </p:spPr>
      </p:pic>
      <p:pic>
        <p:nvPicPr>
          <p:cNvPr id="28" name="Picture 27">
            <a:extLst>
              <a:ext uri="{FF2B5EF4-FFF2-40B4-BE49-F238E27FC236}">
                <a16:creationId xmlns:a16="http://schemas.microsoft.com/office/drawing/2014/main" id="{8FA0DF55-6DD2-1448-9ACE-6BDF02733B3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29840" y="1114441"/>
            <a:ext cx="1924733" cy="1485379"/>
          </a:xfrm>
          <a:prstGeom prst="rect">
            <a:avLst/>
          </a:prstGeom>
        </p:spPr>
      </p:pic>
      <p:sp>
        <p:nvSpPr>
          <p:cNvPr id="27" name="Rectangle 26">
            <a:extLst>
              <a:ext uri="{FF2B5EF4-FFF2-40B4-BE49-F238E27FC236}">
                <a16:creationId xmlns:a16="http://schemas.microsoft.com/office/drawing/2014/main" id="{11D47405-3BC1-B346-91BC-0B397E55FD24}"/>
              </a:ext>
            </a:extLst>
          </p:cNvPr>
          <p:cNvSpPr/>
          <p:nvPr/>
        </p:nvSpPr>
        <p:spPr>
          <a:xfrm>
            <a:off x="4043765" y="2062974"/>
            <a:ext cx="1813317"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﻿Fluorescent substance</a:t>
            </a:r>
            <a:r>
              <a:rPr lang="zh-CN" altLang="en-US" sz="1400" dirty="0">
                <a:latin typeface="Times New Roman" panose="02020603050405020304" pitchFamily="18" charset="0"/>
                <a:cs typeface="Times New Roman" panose="02020603050405020304" pitchFamily="18" charset="0"/>
              </a:rPr>
              <a:t> </a:t>
            </a:r>
          </a:p>
        </p:txBody>
      </p:sp>
      <p:sp>
        <p:nvSpPr>
          <p:cNvPr id="29" name="Down Arrow 28">
            <a:extLst>
              <a:ext uri="{FF2B5EF4-FFF2-40B4-BE49-F238E27FC236}">
                <a16:creationId xmlns:a16="http://schemas.microsoft.com/office/drawing/2014/main" id="{4BD8E0CE-25D8-3E43-9500-4284995FCD60}"/>
              </a:ext>
            </a:extLst>
          </p:cNvPr>
          <p:cNvSpPr/>
          <p:nvPr/>
        </p:nvSpPr>
        <p:spPr>
          <a:xfrm rot="16200000">
            <a:off x="3278938" y="1733347"/>
            <a:ext cx="242366" cy="541411"/>
          </a:xfrm>
          <a:prstGeom prst="downArrow">
            <a:avLst/>
          </a:prstGeom>
          <a:noFill/>
          <a:ln>
            <a:solidFill>
              <a:srgbClr val="0432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0"/>
          </a:p>
        </p:txBody>
      </p:sp>
      <p:sp>
        <p:nvSpPr>
          <p:cNvPr id="32" name="Rectangle 31">
            <a:extLst>
              <a:ext uri="{FF2B5EF4-FFF2-40B4-BE49-F238E27FC236}">
                <a16:creationId xmlns:a16="http://schemas.microsoft.com/office/drawing/2014/main" id="{0897C531-148D-5545-B27D-BCCA8430C130}"/>
              </a:ext>
            </a:extLst>
          </p:cNvPr>
          <p:cNvSpPr/>
          <p:nvPr/>
        </p:nvSpPr>
        <p:spPr>
          <a:xfrm>
            <a:off x="452752" y="4478809"/>
            <a:ext cx="647934" cy="523220"/>
          </a:xfrm>
          <a:prstGeom prst="rect">
            <a:avLst/>
          </a:prstGeom>
        </p:spPr>
        <p:txBody>
          <a:bodyPr wrap="none">
            <a:spAutoFit/>
          </a:bodyPr>
          <a:lstStyle/>
          <a:p>
            <a:r>
              <a:rPr lang="zh-CN" altLang="en-US" sz="14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14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14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14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14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14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1400" dirty="0">
                <a:solidFill>
                  <a:schemeClr val="accent6">
                    <a:lumMod val="75000"/>
                  </a:schemeClr>
                </a:solidFill>
                <a:latin typeface="Times New Roman" panose="02020603050405020304" pitchFamily="18" charset="0"/>
                <a:cs typeface="Times New Roman" panose="02020603050405020304" pitchFamily="18" charset="0"/>
              </a:rPr>
              <a:t> </a:t>
            </a:r>
            <a:endParaRPr lang="en-US" altLang="zh-CN" sz="14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altLang="zh-CN" sz="1400" dirty="0">
                <a:solidFill>
                  <a:srgbClr val="0432FF"/>
                </a:solidFill>
                <a:latin typeface="Times New Roman" panose="02020603050405020304" pitchFamily="18" charset="0"/>
                <a:cs typeface="Times New Roman" panose="02020603050405020304" pitchFamily="18" charset="0"/>
              </a:rPr>
              <a:t>killed</a:t>
            </a:r>
            <a:r>
              <a:rPr lang="zh-CN" altLang="en-US" sz="1400" dirty="0">
                <a:solidFill>
                  <a:srgbClr val="0432FF"/>
                </a:solidFill>
                <a:latin typeface="Times New Roman" panose="02020603050405020304" pitchFamily="18" charset="0"/>
                <a:cs typeface="Times New Roman" panose="02020603050405020304" pitchFamily="18" charset="0"/>
              </a:rPr>
              <a:t> </a:t>
            </a:r>
            <a:endParaRPr lang="en-US" sz="1400" dirty="0">
              <a:solidFill>
                <a:srgbClr val="0432FF"/>
              </a:solidFill>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B1133F95-9D55-8A4D-A145-C8F80550D5FF}"/>
              </a:ext>
            </a:extLst>
          </p:cNvPr>
          <p:cNvSpPr/>
          <p:nvPr/>
        </p:nvSpPr>
        <p:spPr>
          <a:xfrm>
            <a:off x="1384634" y="4638540"/>
            <a:ext cx="1056025" cy="292388"/>
          </a:xfrm>
          <a:prstGeom prst="rect">
            <a:avLst/>
          </a:prstGeom>
        </p:spPr>
        <p:txBody>
          <a:bodyPr wrap="square">
            <a:spAutoFit/>
          </a:bodyPr>
          <a:lstStyle/>
          <a:p>
            <a:r>
              <a:rPr lang="en-US" altLang="zh-CN" sz="1300" dirty="0">
                <a:solidFill>
                  <a:srgbClr val="C00000"/>
                </a:solidFill>
                <a:latin typeface="Times New Roman" panose="02020603050405020304" pitchFamily="18" charset="0"/>
                <a:cs typeface="Times New Roman" panose="02020603050405020304" pitchFamily="18" charset="0"/>
              </a:rPr>
              <a:t>+</a:t>
            </a:r>
            <a:r>
              <a:rPr lang="zh-CN" altLang="en-US" sz="1300" dirty="0">
                <a:solidFill>
                  <a:srgbClr val="C00000"/>
                </a:solidFill>
                <a:latin typeface="Times New Roman" panose="02020603050405020304" pitchFamily="18" charset="0"/>
                <a:cs typeface="Times New Roman" panose="02020603050405020304" pitchFamily="18" charset="0"/>
              </a:rPr>
              <a:t> </a:t>
            </a:r>
            <a:r>
              <a:rPr lang="en-US" altLang="zh-CN" sz="1300" i="1" dirty="0">
                <a:solidFill>
                  <a:srgbClr val="C00000"/>
                </a:solidFill>
                <a:latin typeface="Times New Roman" panose="02020603050405020304" pitchFamily="18" charset="0"/>
                <a:cs typeface="Times New Roman" panose="02020603050405020304" pitchFamily="18" charset="0"/>
              </a:rPr>
              <a:t>BPT-α-</a:t>
            </a:r>
            <a:r>
              <a:rPr lang="en-US" altLang="zh-CN" sz="1300" i="1" dirty="0" err="1">
                <a:solidFill>
                  <a:srgbClr val="C00000"/>
                </a:solidFill>
                <a:latin typeface="Times New Roman" panose="02020603050405020304" pitchFamily="18" charset="0"/>
                <a:cs typeface="Times New Roman" panose="02020603050405020304" pitchFamily="18" charset="0"/>
              </a:rPr>
              <a:t>Glu</a:t>
            </a:r>
            <a:endParaRPr lang="en-US" sz="1300" i="1" dirty="0">
              <a:solidFill>
                <a:srgbClr val="C00000"/>
              </a:solidFill>
              <a:latin typeface="Times New Roman" panose="02020603050405020304" pitchFamily="18" charset="0"/>
              <a:cs typeface="Times New Roman" panose="02020603050405020304" pitchFamily="18" charset="0"/>
            </a:endParaRPr>
          </a:p>
        </p:txBody>
      </p:sp>
      <p:sp>
        <p:nvSpPr>
          <p:cNvPr id="37" name="Down Arrow 36">
            <a:extLst>
              <a:ext uri="{FF2B5EF4-FFF2-40B4-BE49-F238E27FC236}">
                <a16:creationId xmlns:a16="http://schemas.microsoft.com/office/drawing/2014/main" id="{42E9D14D-531C-024C-8203-DD5473F5726E}"/>
              </a:ext>
            </a:extLst>
          </p:cNvPr>
          <p:cNvSpPr/>
          <p:nvPr/>
        </p:nvSpPr>
        <p:spPr>
          <a:xfrm rot="2543514">
            <a:off x="1128188" y="3896800"/>
            <a:ext cx="86002" cy="454340"/>
          </a:xfrm>
          <a:prstGeom prst="downArrow">
            <a:avLst/>
          </a:prstGeom>
          <a:noFill/>
          <a:ln>
            <a:solidFill>
              <a:srgbClr val="0432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0"/>
          </a:p>
        </p:txBody>
      </p:sp>
      <p:sp>
        <p:nvSpPr>
          <p:cNvPr id="38" name="Rectangle 37">
            <a:extLst>
              <a:ext uri="{FF2B5EF4-FFF2-40B4-BE49-F238E27FC236}">
                <a16:creationId xmlns:a16="http://schemas.microsoft.com/office/drawing/2014/main" id="{CC986D0C-3704-A64A-A544-78FE2B40C521}"/>
              </a:ext>
            </a:extLst>
          </p:cNvPr>
          <p:cNvSpPr/>
          <p:nvPr/>
        </p:nvSpPr>
        <p:spPr>
          <a:xfrm>
            <a:off x="673108" y="5323972"/>
            <a:ext cx="2199641" cy="307777"/>
          </a:xfrm>
          <a:prstGeom prst="rect">
            <a:avLst/>
          </a:prstGeom>
        </p:spPr>
        <p:txBody>
          <a:bodyPr wrap="none">
            <a:spAutoFit/>
          </a:bodyPr>
          <a:lstStyle/>
          <a:p>
            <a:r>
              <a:rPr lang="en-US" sz="1400" i="1" dirty="0">
                <a:latin typeface="Times New Roman" panose="02020603050405020304" pitchFamily="18" charset="0"/>
                <a:cs typeface="Times New Roman" panose="02020603050405020304" pitchFamily="18" charset="0"/>
              </a:rPr>
              <a:t>﻿Escherichia coli</a:t>
            </a:r>
            <a:r>
              <a:rPr lang="zh-CN" altLang="en-US" sz="1400" i="1" dirty="0">
                <a:latin typeface="Times New Roman" panose="02020603050405020304" pitchFamily="18" charset="0"/>
                <a:cs typeface="Times New Roman" panose="02020603050405020304" pitchFamily="18" charset="0"/>
              </a:rPr>
              <a:t>   </a:t>
            </a:r>
            <a:r>
              <a:rPr lang="en-US" altLang="zh-CN"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S</a:t>
            </a:r>
            <a:r>
              <a:rPr lang="en-US" altLang="ja-JP" sz="14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urviving</a:t>
            </a:r>
            <a:endParaRPr lang="en-US" dirty="0">
              <a:latin typeface="Times New Roman" panose="02020603050405020304" pitchFamily="18" charset="0"/>
              <a:cs typeface="Times New Roman" panose="02020603050405020304" pitchFamily="18" charset="0"/>
            </a:endParaRPr>
          </a:p>
        </p:txBody>
      </p:sp>
      <p:pic>
        <p:nvPicPr>
          <p:cNvPr id="39" name="Picture 38">
            <a:extLst>
              <a:ext uri="{FF2B5EF4-FFF2-40B4-BE49-F238E27FC236}">
                <a16:creationId xmlns:a16="http://schemas.microsoft.com/office/drawing/2014/main" id="{68F7F112-2125-CB4A-A163-11D0AB45B5FC}"/>
              </a:ext>
            </a:extLst>
          </p:cNvPr>
          <p:cNvPicPr>
            <a:picLocks noChangeAspect="1"/>
          </p:cNvPicPr>
          <p:nvPr/>
        </p:nvPicPr>
        <p:blipFill>
          <a:blip r:embed="rId8"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083526" y="1368428"/>
            <a:ext cx="3652547" cy="4312036"/>
          </a:xfrm>
          <a:prstGeom prst="rect">
            <a:avLst/>
          </a:prstGeom>
        </p:spPr>
      </p:pic>
      <p:sp>
        <p:nvSpPr>
          <p:cNvPr id="41" name="TextBox 40">
            <a:extLst>
              <a:ext uri="{FF2B5EF4-FFF2-40B4-BE49-F238E27FC236}">
                <a16:creationId xmlns:a16="http://schemas.microsoft.com/office/drawing/2014/main" id="{8F2FD101-A27E-AA46-9231-4EE34B400369}"/>
              </a:ext>
            </a:extLst>
          </p:cNvPr>
          <p:cNvSpPr txBox="1"/>
          <p:nvPr/>
        </p:nvSpPr>
        <p:spPr>
          <a:xfrm>
            <a:off x="8800635" y="4149541"/>
            <a:ext cx="1454629" cy="338554"/>
          </a:xfrm>
          <a:prstGeom prst="rect">
            <a:avLst/>
          </a:prstGeom>
          <a:noFill/>
        </p:spPr>
        <p:txBody>
          <a:bodyPr wrap="none" rtlCol="0">
            <a:spAutoFit/>
          </a:bodyPr>
          <a:lstStyle/>
          <a:p>
            <a:r>
              <a:rPr lang="en-US" altLang="zh-CN"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zh-CN"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CN"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BPT</a:t>
            </a:r>
            <a:r>
              <a:rPr lang="en-US" altLang="zh-CN"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-α-Glu</a:t>
            </a:r>
            <a:r>
              <a:rPr lang="zh-CN"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endParaRPr lang="en-CN"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2" name="TextBox 41">
            <a:extLst>
              <a:ext uri="{FF2B5EF4-FFF2-40B4-BE49-F238E27FC236}">
                <a16:creationId xmlns:a16="http://schemas.microsoft.com/office/drawing/2014/main" id="{4091517F-4731-3E4B-84C8-9246E5F92540}"/>
              </a:ext>
            </a:extLst>
          </p:cNvPr>
          <p:cNvSpPr txBox="1"/>
          <p:nvPr/>
        </p:nvSpPr>
        <p:spPr>
          <a:xfrm>
            <a:off x="10568631" y="3413446"/>
            <a:ext cx="777777" cy="584775"/>
          </a:xfrm>
          <a:prstGeom prst="rect">
            <a:avLst/>
          </a:prstGeom>
          <a:noFill/>
        </p:spPr>
        <p:txBody>
          <a:bodyPr wrap="none" rtlCol="0">
            <a:spAutoFit/>
          </a:bodyPr>
          <a:lstStyle/>
          <a:p>
            <a:r>
              <a:rPr lang="en-CN" altLang="zh-CN" sz="3200" b="1">
                <a:solidFill>
                  <a:srgbClr val="7030A0"/>
                </a:solidFill>
                <a:latin typeface="Times New Roman" panose="02020603050405020304" pitchFamily="18" charset="0"/>
                <a:ea typeface="SimSun" panose="02010600030101010101" pitchFamily="2" charset="-122"/>
                <a:cs typeface="Times New Roman" panose="02020603050405020304" pitchFamily="18" charset="0"/>
              </a:rPr>
              <a:t>UV</a:t>
            </a:r>
            <a:endParaRPr lang="en-CN" sz="3200" b="1" dirty="0">
              <a:solidFill>
                <a:srgbClr val="7030A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3" name="Rectangle 42">
            <a:extLst>
              <a:ext uri="{FF2B5EF4-FFF2-40B4-BE49-F238E27FC236}">
                <a16:creationId xmlns:a16="http://schemas.microsoft.com/office/drawing/2014/main" id="{AAD9AA98-DBE1-7147-92B4-C04C5D216C18}"/>
              </a:ext>
            </a:extLst>
          </p:cNvPr>
          <p:cNvSpPr/>
          <p:nvPr/>
        </p:nvSpPr>
        <p:spPr>
          <a:xfrm>
            <a:off x="10309257" y="1825806"/>
            <a:ext cx="1156086" cy="300082"/>
          </a:xfrm>
          <a:prstGeom prst="rect">
            <a:avLst/>
          </a:prstGeom>
        </p:spPr>
        <p:txBody>
          <a:bodyPr wrap="none">
            <a:spAutoFit/>
          </a:bodyPr>
          <a:lstStyle/>
          <a:p>
            <a:r>
              <a:rPr lang="en-US" altLang="zh-CN" sz="1350" dirty="0">
                <a:latin typeface="Times New Roman" panose="02020603050405020304" pitchFamily="18" charset="0"/>
                <a:ea typeface="SimSun" panose="02010600030101010101" pitchFamily="2" charset="-122"/>
                <a:cs typeface="Times New Roman" panose="02020603050405020304" pitchFamily="18" charset="0"/>
              </a:rPr>
              <a:t>Chlorophyll-a</a:t>
            </a:r>
            <a:endParaRPr lang="en-CN" sz="135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44" name="Rectangle 43">
            <a:extLst>
              <a:ext uri="{FF2B5EF4-FFF2-40B4-BE49-F238E27FC236}">
                <a16:creationId xmlns:a16="http://schemas.microsoft.com/office/drawing/2014/main" id="{84AFDD9B-BBCE-FF4C-906B-D51DFED4EAAA}"/>
              </a:ext>
            </a:extLst>
          </p:cNvPr>
          <p:cNvSpPr/>
          <p:nvPr/>
        </p:nvSpPr>
        <p:spPr>
          <a:xfrm>
            <a:off x="10379683" y="2434369"/>
            <a:ext cx="1079142" cy="300082"/>
          </a:xfrm>
          <a:prstGeom prst="rect">
            <a:avLst/>
          </a:prstGeom>
        </p:spPr>
        <p:txBody>
          <a:bodyPr wrap="none">
            <a:spAutoFit/>
          </a:bodyPr>
          <a:lstStyle/>
          <a:p>
            <a:r>
              <a:rPr lang="en-US" altLang="zh-TW" sz="1350" dirty="0">
                <a:latin typeface="Times New Roman" panose="02020603050405020304" pitchFamily="18" charset="0"/>
                <a:ea typeface="SimSun" panose="02010600030101010101" pitchFamily="2" charset="-122"/>
                <a:cs typeface="Times New Roman" panose="02020603050405020304" pitchFamily="18" charset="0"/>
              </a:rPr>
              <a:t>Phycocyanin</a:t>
            </a:r>
            <a:endParaRPr lang="en-CN" sz="135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45" name="Rectangle 44">
            <a:extLst>
              <a:ext uri="{FF2B5EF4-FFF2-40B4-BE49-F238E27FC236}">
                <a16:creationId xmlns:a16="http://schemas.microsoft.com/office/drawing/2014/main" id="{A4373919-20F2-3F4D-A204-2297FE3D26A0}"/>
              </a:ext>
            </a:extLst>
          </p:cNvPr>
          <p:cNvSpPr/>
          <p:nvPr/>
        </p:nvSpPr>
        <p:spPr>
          <a:xfrm rot="1693016">
            <a:off x="10020190" y="2928570"/>
            <a:ext cx="954107" cy="300082"/>
          </a:xfrm>
          <a:prstGeom prst="rect">
            <a:avLst/>
          </a:prstGeom>
        </p:spPr>
        <p:txBody>
          <a:bodyPr wrap="none">
            <a:spAutoFit/>
          </a:bodyPr>
          <a:lstStyle/>
          <a:p>
            <a:r>
              <a:rPr lang="en-US" altLang="zh-CN" sz="1350" dirty="0">
                <a:latin typeface="Times New Roman" panose="02020603050405020304" pitchFamily="18" charset="0"/>
                <a:ea typeface="SimSun" panose="02010600030101010101" pitchFamily="2" charset="-122"/>
                <a:cs typeface="Times New Roman" panose="02020603050405020304" pitchFamily="18" charset="0"/>
              </a:rPr>
              <a:t>C</a:t>
            </a:r>
            <a:r>
              <a:rPr lang="en-US" altLang="zh-TW" sz="1350" dirty="0">
                <a:latin typeface="Times New Roman" panose="02020603050405020304" pitchFamily="18" charset="0"/>
                <a:ea typeface="SimSun" panose="02010600030101010101" pitchFamily="2" charset="-122"/>
                <a:cs typeface="Times New Roman" panose="02020603050405020304" pitchFamily="18" charset="0"/>
              </a:rPr>
              <a:t>arotenoid</a:t>
            </a:r>
            <a:endParaRPr lang="en-CN" sz="135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46" name="TextBox 45">
            <a:extLst>
              <a:ext uri="{FF2B5EF4-FFF2-40B4-BE49-F238E27FC236}">
                <a16:creationId xmlns:a16="http://schemas.microsoft.com/office/drawing/2014/main" id="{11599918-85F6-734C-8822-0ECBC1A02ECA}"/>
              </a:ext>
            </a:extLst>
          </p:cNvPr>
          <p:cNvSpPr txBox="1"/>
          <p:nvPr/>
        </p:nvSpPr>
        <p:spPr>
          <a:xfrm>
            <a:off x="9016916" y="1576805"/>
            <a:ext cx="1366464" cy="338554"/>
          </a:xfrm>
          <a:prstGeom prst="rect">
            <a:avLst/>
          </a:prstGeom>
          <a:noFill/>
        </p:spPr>
        <p:txBody>
          <a:bodyPr wrap="none" rtlCol="0">
            <a:spAutoFit/>
          </a:bodyPr>
          <a:lstStyle/>
          <a:p>
            <a:r>
              <a:rPr lang="en-US" altLang="zh-CN"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zh-CN"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CN"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BPT</a:t>
            </a:r>
            <a:r>
              <a:rPr lang="en-US" altLang="zh-CN"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-α-Glu</a:t>
            </a:r>
            <a:r>
              <a:rPr lang="zh-CN" altLang="en-US"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endParaRPr lang="en-CN"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0" name="Rectangle 39">
            <a:extLst>
              <a:ext uri="{FF2B5EF4-FFF2-40B4-BE49-F238E27FC236}">
                <a16:creationId xmlns:a16="http://schemas.microsoft.com/office/drawing/2014/main" id="{EA72E213-F772-DF43-BE3E-902A9C5D0B47}"/>
              </a:ext>
            </a:extLst>
          </p:cNvPr>
          <p:cNvSpPr/>
          <p:nvPr/>
        </p:nvSpPr>
        <p:spPr>
          <a:xfrm>
            <a:off x="3467896" y="5304201"/>
            <a:ext cx="4425720" cy="307777"/>
          </a:xfrm>
          <a:prstGeom prst="rect">
            <a:avLst/>
          </a:prstGeom>
        </p:spPr>
        <p:txBody>
          <a:bodyPr wrap="square">
            <a:spAutoFit/>
          </a:bodyPr>
          <a:lstStyle/>
          <a:p>
            <a:r>
              <a:rPr lang="en-US" sz="1400" i="1" dirty="0">
                <a:solidFill>
                  <a:srgbClr val="0432FF"/>
                </a:solidFill>
                <a:latin typeface="Times New Roman" panose="02020603050405020304" pitchFamily="18" charset="0"/>
                <a:cs typeface="Times New Roman" panose="02020603050405020304" pitchFamily="18" charset="0"/>
              </a:rPr>
              <a:t>﻿</a:t>
            </a:r>
            <a:r>
              <a:rPr lang="en-US" altLang="ja-JP" sz="1400" dirty="0">
                <a:solidFill>
                  <a:srgbClr val="0432FF"/>
                </a:solidFill>
                <a:latin typeface="Times New Roman" panose="02020603050405020304" pitchFamily="18" charset="0"/>
                <a:ea typeface="SimSun" panose="02010600030101010101" pitchFamily="2" charset="-122"/>
              </a:rPr>
              <a:t> The content of biopterin is only 8.3%with</a:t>
            </a:r>
            <a:r>
              <a:rPr lang="zh-CN" altLang="en-US" sz="1400" dirty="0">
                <a:solidFill>
                  <a:srgbClr val="0432FF"/>
                </a:solidFill>
                <a:latin typeface="Times New Roman" panose="02020603050405020304" pitchFamily="18" charset="0"/>
                <a:ea typeface="SimSun" panose="02010600030101010101" pitchFamily="2" charset="-122"/>
              </a:rPr>
              <a:t> </a:t>
            </a:r>
            <a:r>
              <a:rPr lang="en-US" altLang="zh-CN" sz="1400" dirty="0">
                <a:solidFill>
                  <a:srgbClr val="0432FF"/>
                </a:solidFill>
                <a:latin typeface="Times New Roman" panose="02020603050405020304" pitchFamily="18" charset="0"/>
                <a:ea typeface="SimSun" panose="02010600030101010101" pitchFamily="2" charset="-122"/>
              </a:rPr>
              <a:t>half</a:t>
            </a:r>
            <a:r>
              <a:rPr lang="zh-CN" altLang="en-US" sz="1400" dirty="0">
                <a:solidFill>
                  <a:srgbClr val="0432FF"/>
                </a:solidFill>
                <a:latin typeface="Times New Roman" panose="02020603050405020304" pitchFamily="18" charset="0"/>
                <a:ea typeface="SimSun" panose="02010600030101010101" pitchFamily="2" charset="-122"/>
              </a:rPr>
              <a:t> </a:t>
            </a:r>
            <a:r>
              <a:rPr lang="en-US" altLang="zh-CN" sz="1400" dirty="0">
                <a:solidFill>
                  <a:srgbClr val="0432FF"/>
                </a:solidFill>
                <a:latin typeface="Times New Roman" panose="02020603050405020304" pitchFamily="18" charset="0"/>
                <a:ea typeface="SimSun" panose="02010600030101010101" pitchFamily="2" charset="-122"/>
              </a:rPr>
              <a:t>of</a:t>
            </a:r>
            <a:r>
              <a:rPr lang="zh-CN" altLang="en-US" sz="1400" dirty="0">
                <a:solidFill>
                  <a:srgbClr val="0432FF"/>
                </a:solidFill>
                <a:latin typeface="Times New Roman" panose="02020603050405020304" pitchFamily="18" charset="0"/>
                <a:ea typeface="SimSun" panose="02010600030101010101" pitchFamily="2" charset="-122"/>
              </a:rPr>
              <a:t> </a:t>
            </a:r>
            <a:r>
              <a:rPr lang="en-US" altLang="zh-CN" sz="1400" dirty="0">
                <a:solidFill>
                  <a:srgbClr val="0432FF"/>
                </a:solidFill>
                <a:latin typeface="Times New Roman" panose="02020603050405020304" pitchFamily="18" charset="0"/>
                <a:ea typeface="SimSun" panose="02010600030101010101" pitchFamily="2" charset="-122"/>
              </a:rPr>
              <a:t>b</a:t>
            </a:r>
            <a:r>
              <a:rPr lang="en-US" altLang="ja-JP" sz="1400" dirty="0">
                <a:solidFill>
                  <a:srgbClr val="0432FF"/>
                </a:solidFill>
                <a:latin typeface="Times New Roman" panose="02020603050405020304" pitchFamily="18" charset="0"/>
                <a:ea typeface="SimSun" panose="02010600030101010101" pitchFamily="2" charset="-122"/>
              </a:rPr>
              <a:t>iomass</a:t>
            </a:r>
            <a:r>
              <a:rPr lang="en-US" altLang="zh-CN" sz="1400" dirty="0">
                <a:solidFill>
                  <a:srgbClr val="0432FF"/>
                </a:solidFill>
                <a:latin typeface="Times New Roman" panose="02020603050405020304" pitchFamily="18" charset="0"/>
                <a:ea typeface="SimSun" panose="02010600030101010101" pitchFamily="2" charset="-122"/>
              </a:rPr>
              <a:t>.</a:t>
            </a:r>
            <a:endParaRPr lang="en-US" sz="1400" dirty="0">
              <a:solidFill>
                <a:srgbClr val="0432FF"/>
              </a:solidFill>
              <a:latin typeface="SimSun" panose="02010600030101010101" pitchFamily="2" charset="-122"/>
              <a:ea typeface="SimSun"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55F46D8B-1565-6C47-A503-ACB5141B8FAF}"/>
              </a:ext>
            </a:extLst>
          </p:cNvPr>
          <p:cNvSpPr/>
          <p:nvPr/>
        </p:nvSpPr>
        <p:spPr>
          <a:xfrm>
            <a:off x="6060430" y="2910904"/>
            <a:ext cx="162480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(Yong </a:t>
            </a:r>
            <a:r>
              <a:rPr lang="en-US" altLang="zh-CN" sz="1200" dirty="0" err="1">
                <a:latin typeface="Times New Roman" panose="02020603050405020304" pitchFamily="18" charset="0"/>
                <a:cs typeface="Times New Roman" panose="02020603050405020304" pitchFamily="18" charset="0"/>
              </a:rPr>
              <a:t>Kee</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et</a:t>
            </a:r>
            <a:r>
              <a:rPr lang="zh-CN" altLang="en-US" sz="1200" dirty="0">
                <a:latin typeface="Times New Roman" panose="02020603050405020304" pitchFamily="18" charset="0"/>
                <a:cs typeface="Times New Roman" panose="02020603050405020304" pitchFamily="18" charset="0"/>
              </a:rPr>
              <a:t> </a:t>
            </a:r>
            <a:r>
              <a:rPr lang="en-US" altLang="ja-JP" sz="1200" dirty="0">
                <a:latin typeface="Times New Roman" panose="02020603050405020304" pitchFamily="18" charset="0"/>
                <a:cs typeface="Times New Roman" panose="02020603050405020304" pitchFamily="18" charset="0"/>
              </a:rPr>
              <a:t>al</a:t>
            </a:r>
            <a:r>
              <a:rPr lang="en-US" altLang="zh-CN" sz="1200" dirty="0">
                <a:latin typeface="Times New Roman" panose="02020603050405020304" pitchFamily="18" charset="0"/>
                <a:cs typeface="Times New Roman" panose="02020603050405020304" pitchFamily="18" charset="0"/>
              </a:rPr>
              <a:t>.,</a:t>
            </a:r>
            <a:r>
              <a:rPr lang="ja-JP" altLang="en-US" sz="1200">
                <a:latin typeface="Times New Roman" panose="02020603050405020304" pitchFamily="18" charset="0"/>
                <a:cs typeface="Times New Roman" panose="02020603050405020304" pitchFamily="18" charset="0"/>
              </a:rPr>
              <a:t> </a:t>
            </a:r>
            <a:r>
              <a:rPr lang="en-US" altLang="ja-JP" sz="1200" dirty="0">
                <a:latin typeface="Times New Roman" panose="02020603050405020304" pitchFamily="18" charset="0"/>
                <a:cs typeface="Times New Roman" panose="02020603050405020304" pitchFamily="18" charset="0"/>
              </a:rPr>
              <a:t>2001</a:t>
            </a:r>
            <a:r>
              <a:rPr lang="en-US" altLang="zh-CN" sz="1200" dirty="0">
                <a:latin typeface="Times New Roman" panose="02020603050405020304" pitchFamily="18" charset="0"/>
                <a:cs typeface="Times New Roman" panose="02020603050405020304" pitchFamily="18" charset="0"/>
              </a:rPr>
              <a:t>)</a:t>
            </a:r>
            <a:endParaRPr lang="en-US" sz="1200" dirty="0"/>
          </a:p>
        </p:txBody>
      </p:sp>
      <p:sp>
        <p:nvSpPr>
          <p:cNvPr id="5" name="Rounded Rectangle 4">
            <a:extLst>
              <a:ext uri="{FF2B5EF4-FFF2-40B4-BE49-F238E27FC236}">
                <a16:creationId xmlns:a16="http://schemas.microsoft.com/office/drawing/2014/main" id="{C6969103-0FF9-8748-8234-FD801E10BEA2}"/>
              </a:ext>
            </a:extLst>
          </p:cNvPr>
          <p:cNvSpPr/>
          <p:nvPr/>
        </p:nvSpPr>
        <p:spPr>
          <a:xfrm>
            <a:off x="3994537" y="3756212"/>
            <a:ext cx="1327084" cy="1170626"/>
          </a:xfrm>
          <a:prstGeom prst="roundRect">
            <a:avLst/>
          </a:prstGeom>
          <a:blipFill>
            <a:blip r:embed="rId9" cstate="screen">
              <a:extLst>
                <a:ext uri="{BEBA8EAE-BF5A-486C-A8C5-ECC9F3942E4B}">
                  <a14:imgProps xmlns:a14="http://schemas.microsoft.com/office/drawing/2010/main">
                    <a14:imgLayer r:embed="rId10">
                      <a14:imgEffect>
                        <a14:saturation sat="122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8F31738F-9BD6-6248-B757-A2C982D5AE11}"/>
              </a:ext>
            </a:extLst>
          </p:cNvPr>
          <p:cNvSpPr/>
          <p:nvPr/>
        </p:nvSpPr>
        <p:spPr>
          <a:xfrm>
            <a:off x="5605182" y="3747707"/>
            <a:ext cx="1327084" cy="1181606"/>
          </a:xfrm>
          <a:prstGeom prst="roundRect">
            <a:avLst/>
          </a:prstGeom>
          <a:blipFill>
            <a:blip r:embed="rId11" cstate="screen">
              <a:alphaModFix amt="35000"/>
              <a:extLst>
                <a:ext uri="{BEBA8EAE-BF5A-486C-A8C5-ECC9F3942E4B}">
                  <a14:imgProps xmlns:a14="http://schemas.microsoft.com/office/drawing/2010/main">
                    <a14:imgLayer r:embed="rId12">
                      <a14:imgEffect>
                        <a14:saturation sat="5700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CB506EE-7561-894A-AD72-F4F441AFA8F3}"/>
              </a:ext>
            </a:extLst>
          </p:cNvPr>
          <p:cNvSpPr/>
          <p:nvPr/>
        </p:nvSpPr>
        <p:spPr>
          <a:xfrm>
            <a:off x="5075847" y="2975279"/>
            <a:ext cx="731520" cy="731520"/>
          </a:xfrm>
          <a:prstGeom prst="ellipse">
            <a:avLst/>
          </a:prstGeom>
          <a:blipFill>
            <a:blip r:embed="rId13" cstate="screen">
              <a:extLst>
                <a:ext uri="{28A0092B-C50C-407E-A947-70E740481C1C}">
                  <a14:useLocalDpi xmlns:a14="http://schemas.microsoft.com/office/drawing/2010/main"/>
                </a:ext>
              </a:extLst>
            </a:blip>
            <a:stretch>
              <a:fillRect/>
            </a:stretch>
          </a:blip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Down Arrow 48">
            <a:extLst>
              <a:ext uri="{FF2B5EF4-FFF2-40B4-BE49-F238E27FC236}">
                <a16:creationId xmlns:a16="http://schemas.microsoft.com/office/drawing/2014/main" id="{98A7572B-B4CE-2B40-B0DF-4DC119E75601}"/>
              </a:ext>
            </a:extLst>
          </p:cNvPr>
          <p:cNvSpPr/>
          <p:nvPr/>
        </p:nvSpPr>
        <p:spPr>
          <a:xfrm rot="19105897">
            <a:off x="5961877" y="3270809"/>
            <a:ext cx="86002" cy="454340"/>
          </a:xfrm>
          <a:prstGeom prst="downArrow">
            <a:avLst/>
          </a:prstGeom>
          <a:noFill/>
          <a:ln>
            <a:solidFill>
              <a:srgbClr val="0432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0"/>
          </a:p>
        </p:txBody>
      </p:sp>
      <p:sp>
        <p:nvSpPr>
          <p:cNvPr id="50" name="Down Arrow 49">
            <a:extLst>
              <a:ext uri="{FF2B5EF4-FFF2-40B4-BE49-F238E27FC236}">
                <a16:creationId xmlns:a16="http://schemas.microsoft.com/office/drawing/2014/main" id="{9ACF8BAB-64D4-2745-8555-0556496128EE}"/>
              </a:ext>
            </a:extLst>
          </p:cNvPr>
          <p:cNvSpPr/>
          <p:nvPr/>
        </p:nvSpPr>
        <p:spPr>
          <a:xfrm rot="2543514">
            <a:off x="4797008" y="3269084"/>
            <a:ext cx="86002" cy="454340"/>
          </a:xfrm>
          <a:prstGeom prst="downArrow">
            <a:avLst/>
          </a:prstGeom>
          <a:noFill/>
          <a:ln>
            <a:solidFill>
              <a:srgbClr val="0432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0"/>
          </a:p>
        </p:txBody>
      </p:sp>
      <p:sp>
        <p:nvSpPr>
          <p:cNvPr id="51" name="Rectangle 50">
            <a:extLst>
              <a:ext uri="{FF2B5EF4-FFF2-40B4-BE49-F238E27FC236}">
                <a16:creationId xmlns:a16="http://schemas.microsoft.com/office/drawing/2014/main" id="{202E94E0-00E1-2C49-BEA7-159E753608D3}"/>
              </a:ext>
            </a:extLst>
          </p:cNvPr>
          <p:cNvSpPr/>
          <p:nvPr/>
        </p:nvSpPr>
        <p:spPr>
          <a:xfrm>
            <a:off x="4211618" y="4852196"/>
            <a:ext cx="891591" cy="276999"/>
          </a:xfrm>
          <a:prstGeom prst="rect">
            <a:avLst/>
          </a:prstGeom>
        </p:spPr>
        <p:txBody>
          <a:bodyPr wrap="none">
            <a:spAutoFit/>
          </a:bodyPr>
          <a:lstStyle/>
          <a:p>
            <a:r>
              <a:rPr lang="en-US" altLang="ja-JP" sz="1200" dirty="0"/>
              <a:t>Wild</a:t>
            </a:r>
            <a:r>
              <a:rPr lang="zh-CN" altLang="en-US" sz="1200" dirty="0"/>
              <a:t> </a:t>
            </a:r>
            <a:r>
              <a:rPr lang="en-US" altLang="zh-CN" sz="1200" dirty="0"/>
              <a:t>type</a:t>
            </a:r>
            <a:endParaRPr lang="en-US" sz="1200" dirty="0"/>
          </a:p>
        </p:txBody>
      </p:sp>
      <p:sp>
        <p:nvSpPr>
          <p:cNvPr id="52" name="Rectangle 51">
            <a:extLst>
              <a:ext uri="{FF2B5EF4-FFF2-40B4-BE49-F238E27FC236}">
                <a16:creationId xmlns:a16="http://schemas.microsoft.com/office/drawing/2014/main" id="{31FFBF34-7091-5E44-8FC2-B931F6D680D3}"/>
              </a:ext>
            </a:extLst>
          </p:cNvPr>
          <p:cNvSpPr/>
          <p:nvPr/>
        </p:nvSpPr>
        <p:spPr>
          <a:xfrm>
            <a:off x="5975394" y="4852857"/>
            <a:ext cx="724878" cy="276999"/>
          </a:xfrm>
          <a:prstGeom prst="rect">
            <a:avLst/>
          </a:prstGeom>
        </p:spPr>
        <p:txBody>
          <a:bodyPr wrap="none">
            <a:spAutoFit/>
          </a:bodyPr>
          <a:lstStyle/>
          <a:p>
            <a:r>
              <a:rPr lang="en-US" altLang="zh-CN" sz="1200" dirty="0"/>
              <a:t>Mutant</a:t>
            </a:r>
            <a:endParaRPr lang="en-US" sz="1200" dirty="0"/>
          </a:p>
        </p:txBody>
      </p:sp>
      <p:sp>
        <p:nvSpPr>
          <p:cNvPr id="53" name="Rectangle 52">
            <a:extLst>
              <a:ext uri="{FF2B5EF4-FFF2-40B4-BE49-F238E27FC236}">
                <a16:creationId xmlns:a16="http://schemas.microsoft.com/office/drawing/2014/main" id="{149F3731-3839-F14D-BEBA-7E00742E59CC}"/>
              </a:ext>
            </a:extLst>
          </p:cNvPr>
          <p:cNvSpPr/>
          <p:nvPr/>
        </p:nvSpPr>
        <p:spPr>
          <a:xfrm>
            <a:off x="6160043" y="1164150"/>
            <a:ext cx="1551002"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Yukinori</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et</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al.,</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1999)</a:t>
            </a:r>
            <a:endParaRPr lang="en-US" sz="1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A89E8F9-B938-9640-B242-877EEB3B866B}"/>
              </a:ext>
            </a:extLst>
          </p:cNvPr>
          <p:cNvSpPr/>
          <p:nvPr/>
        </p:nvSpPr>
        <p:spPr>
          <a:xfrm rot="3025010">
            <a:off x="5572377" y="3248275"/>
            <a:ext cx="1136850" cy="253916"/>
          </a:xfrm>
          <a:prstGeom prst="rect">
            <a:avLst/>
          </a:prstGeom>
        </p:spPr>
        <p:txBody>
          <a:bodyPr wrap="square">
            <a:spAutoFit/>
          </a:bodyPr>
          <a:lstStyle/>
          <a:p>
            <a:r>
              <a:rPr lang="ja-JP" altLang="en-US" sz="1050">
                <a:latin typeface="Times New Roman" panose="02020603050405020304" pitchFamily="18" charset="0"/>
                <a:ea typeface="SimSun" panose="02010600030101010101" pitchFamily="2" charset="-122"/>
              </a:rPr>
              <a:t>敲除</a:t>
            </a:r>
            <a:r>
              <a:rPr lang="en-US" sz="1050" dirty="0" err="1">
                <a:latin typeface="Times New Roman" panose="02020603050405020304" pitchFamily="18" charset="0"/>
                <a:ea typeface="SimSun" panose="02010600030101010101" pitchFamily="2" charset="-122"/>
              </a:rPr>
              <a:t>BGluT</a:t>
            </a:r>
            <a:r>
              <a:rPr lang="ja-JP" altLang="en-US" sz="1050">
                <a:latin typeface="Times New Roman" panose="02020603050405020304" pitchFamily="18" charset="0"/>
                <a:ea typeface="SimSun" panose="02010600030101010101" pitchFamily="2" charset="-122"/>
              </a:rPr>
              <a:t>基因</a:t>
            </a:r>
            <a:r>
              <a:rPr lang="en-US" sz="1050" dirty="0"/>
              <a:t> </a:t>
            </a:r>
          </a:p>
        </p:txBody>
      </p:sp>
      <p:pic>
        <p:nvPicPr>
          <p:cNvPr id="11" name="Picture 10">
            <a:extLst>
              <a:ext uri="{FF2B5EF4-FFF2-40B4-BE49-F238E27FC236}">
                <a16:creationId xmlns:a16="http://schemas.microsoft.com/office/drawing/2014/main" id="{41747E4D-9432-F64F-BAAD-FF44CFB7998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605182" y="3711763"/>
            <a:ext cx="1325880" cy="641756"/>
          </a:xfrm>
          <a:prstGeom prst="rect">
            <a:avLst/>
          </a:prstGeom>
        </p:spPr>
      </p:pic>
      <p:sp>
        <p:nvSpPr>
          <p:cNvPr id="55" name="Down Arrow 54">
            <a:extLst>
              <a:ext uri="{FF2B5EF4-FFF2-40B4-BE49-F238E27FC236}">
                <a16:creationId xmlns:a16="http://schemas.microsoft.com/office/drawing/2014/main" id="{044CF8FF-CF39-6F4B-8D08-579458086801}"/>
              </a:ext>
            </a:extLst>
          </p:cNvPr>
          <p:cNvSpPr/>
          <p:nvPr/>
        </p:nvSpPr>
        <p:spPr>
          <a:xfrm rot="19105897">
            <a:off x="2703687" y="3882922"/>
            <a:ext cx="86002" cy="454340"/>
          </a:xfrm>
          <a:prstGeom prst="downArrow">
            <a:avLst/>
          </a:prstGeom>
          <a:noFill/>
          <a:ln>
            <a:solidFill>
              <a:srgbClr val="0432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1350"/>
          </a:p>
        </p:txBody>
      </p:sp>
      <p:sp>
        <p:nvSpPr>
          <p:cNvPr id="56" name="Rectangle 55">
            <a:extLst>
              <a:ext uri="{FF2B5EF4-FFF2-40B4-BE49-F238E27FC236}">
                <a16:creationId xmlns:a16="http://schemas.microsoft.com/office/drawing/2014/main" id="{7D79380D-50C2-794D-8D5C-91FBB9EE37BE}"/>
              </a:ext>
            </a:extLst>
          </p:cNvPr>
          <p:cNvSpPr/>
          <p:nvPr/>
        </p:nvSpPr>
        <p:spPr>
          <a:xfrm>
            <a:off x="5124704" y="3659107"/>
            <a:ext cx="646331" cy="276999"/>
          </a:xfrm>
          <a:prstGeom prst="rect">
            <a:avLst/>
          </a:prstGeom>
        </p:spPr>
        <p:txBody>
          <a:bodyPr wrap="none">
            <a:spAutoFit/>
          </a:bodyPr>
          <a:lstStyle/>
          <a:p>
            <a:r>
              <a:rPr lang="ja-JP" altLang="en-US" sz="1200">
                <a:solidFill>
                  <a:srgbClr val="0432FF"/>
                </a:solidFill>
              </a:rPr>
              <a:t>聚球藻</a:t>
            </a:r>
            <a:endParaRPr lang="en-US" sz="1200" dirty="0">
              <a:solidFill>
                <a:srgbClr val="0432FF"/>
              </a:solidFill>
            </a:endParaRPr>
          </a:p>
        </p:txBody>
      </p:sp>
      <p:cxnSp>
        <p:nvCxnSpPr>
          <p:cNvPr id="20" name="Straight Connector 19">
            <a:extLst>
              <a:ext uri="{FF2B5EF4-FFF2-40B4-BE49-F238E27FC236}">
                <a16:creationId xmlns:a16="http://schemas.microsoft.com/office/drawing/2014/main" id="{E074DBF0-A2D2-3C4B-AE19-E3CFA9E37732}"/>
              </a:ext>
            </a:extLst>
          </p:cNvPr>
          <p:cNvCxnSpPr>
            <a:cxnSpLocks/>
          </p:cNvCxnSpPr>
          <p:nvPr/>
        </p:nvCxnSpPr>
        <p:spPr>
          <a:xfrm>
            <a:off x="3699233" y="2910105"/>
            <a:ext cx="3915665" cy="799"/>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652D82E-BE51-5C46-984A-726652BD58BD}"/>
              </a:ext>
            </a:extLst>
          </p:cNvPr>
          <p:cNvCxnSpPr>
            <a:cxnSpLocks/>
          </p:cNvCxnSpPr>
          <p:nvPr/>
        </p:nvCxnSpPr>
        <p:spPr>
          <a:xfrm>
            <a:off x="3699234" y="2916398"/>
            <a:ext cx="0" cy="244142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344A35F-ACDA-6545-953A-8544D6F56F0F}"/>
              </a:ext>
            </a:extLst>
          </p:cNvPr>
          <p:cNvCxnSpPr>
            <a:cxnSpLocks/>
          </p:cNvCxnSpPr>
          <p:nvPr/>
        </p:nvCxnSpPr>
        <p:spPr>
          <a:xfrm>
            <a:off x="7616003" y="2910562"/>
            <a:ext cx="0" cy="2447256"/>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58" name="Slide Number Placeholder 2">
            <a:extLst>
              <a:ext uri="{FF2B5EF4-FFF2-40B4-BE49-F238E27FC236}">
                <a16:creationId xmlns:a16="http://schemas.microsoft.com/office/drawing/2014/main" id="{70676ED0-5641-ED43-8988-3C1C9E140682}"/>
              </a:ext>
            </a:extLst>
          </p:cNvPr>
          <p:cNvSpPr txBox="1">
            <a:spLocks/>
          </p:cNvSpPr>
          <p:nvPr/>
        </p:nvSpPr>
        <p:spPr>
          <a:xfrm>
            <a:off x="11768860" y="24528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5</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B3978815-BCBF-4144-9094-9BA64279B724}"/>
              </a:ext>
            </a:extLst>
          </p:cNvPr>
          <p:cNvSpPr/>
          <p:nvPr/>
        </p:nvSpPr>
        <p:spPr>
          <a:xfrm>
            <a:off x="4071854" y="2468742"/>
            <a:ext cx="1924733" cy="369332"/>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4.5</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mg </a:t>
            </a:r>
            <a:r>
              <a:rPr lang="en-US" altLang="zh-CN" dirty="0">
                <a:solidFill>
                  <a:srgbClr val="C00000"/>
                </a:solidFill>
                <a:latin typeface="Times New Roman" panose="02020603050405020304" pitchFamily="18" charset="0"/>
                <a:cs typeface="Times New Roman" panose="02020603050405020304" pitchFamily="18" charset="0"/>
              </a:rPr>
              <a:t>BPT-</a:t>
            </a:r>
            <a:r>
              <a:rPr lang="el-GR" altLang="zh-CN" dirty="0">
                <a:solidFill>
                  <a:srgbClr val="C00000"/>
                </a:solidFill>
                <a:latin typeface="Times New Roman" panose="02020603050405020304" pitchFamily="18" charset="0"/>
                <a:cs typeface="Times New Roman" panose="02020603050405020304" pitchFamily="18" charset="0"/>
              </a:rPr>
              <a:t>α-</a:t>
            </a:r>
            <a:r>
              <a:rPr lang="en-US" altLang="zh-CN" dirty="0" err="1">
                <a:solidFill>
                  <a:srgbClr val="C00000"/>
                </a:solidFill>
                <a:latin typeface="Times New Roman" panose="02020603050405020304" pitchFamily="18" charset="0"/>
                <a:cs typeface="Times New Roman" panose="02020603050405020304" pitchFamily="18" charset="0"/>
              </a:rPr>
              <a:t>Glu</a:t>
            </a:r>
            <a:endParaRPr 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99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500"/>
                                        <p:tgtEl>
                                          <p:spTgt spid="20"/>
                                        </p:tgtEl>
                                      </p:cBhvr>
                                    </p:animEffect>
                                  </p:childTnLst>
                                </p:cTn>
                              </p:par>
                              <p:par>
                                <p:cTn id="15" presetID="9"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dissolve">
                                      <p:cBhvr>
                                        <p:cTn id="17" dur="500"/>
                                        <p:tgtEl>
                                          <p:spTgt spid="5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par>
                                <p:cTn id="21" presetID="9"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dissolve">
                                      <p:cBhvr>
                                        <p:cTn id="23" dur="500"/>
                                        <p:tgtEl>
                                          <p:spTgt spid="6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dissolve">
                                      <p:cBhvr>
                                        <p:cTn id="26" dur="500"/>
                                        <p:tgtEl>
                                          <p:spTgt spid="50"/>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dissolve">
                                      <p:cBhvr>
                                        <p:cTn id="29" dur="500"/>
                                        <p:tgtEl>
                                          <p:spTgt spid="4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dissolve">
                                      <p:cBhvr>
                                        <p:cTn id="35" dur="500"/>
                                        <p:tgtEl>
                                          <p:spTgt spid="48"/>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dissolve">
                                      <p:cBhvr>
                                        <p:cTn id="38" dur="500"/>
                                        <p:tgtEl>
                                          <p:spTgt spid="5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tgtEl>
                                          <p:spTgt spid="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dissolve">
                                      <p:cBhvr>
                                        <p:cTn id="44" dur="500"/>
                                        <p:tgtEl>
                                          <p:spTgt spid="47"/>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dissolve">
                                      <p:cBhvr>
                                        <p:cTn id="47" dur="500"/>
                                        <p:tgtEl>
                                          <p:spTgt spid="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dissolve">
                                      <p:cBhvr>
                                        <p:cTn id="50" dur="500"/>
                                        <p:tgtEl>
                                          <p:spTgt spid="5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dissolve">
                                      <p:cBhvr>
                                        <p:cTn id="53" dur="500"/>
                                        <p:tgtEl>
                                          <p:spTgt spid="40"/>
                                        </p:tgtEl>
                                      </p:cBhvr>
                                    </p:animEffect>
                                  </p:childTnLst>
                                </p:cTn>
                              </p:par>
                              <p:par>
                                <p:cTn id="54" presetID="9"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dissolv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dissolv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40" grpId="0"/>
      <p:bldP spid="2" grpId="0"/>
      <p:bldP spid="5" grpId="0" animBg="1"/>
      <p:bldP spid="47" grpId="0" animBg="1"/>
      <p:bldP spid="48" grpId="0" animBg="1"/>
      <p:bldP spid="49" grpId="0" animBg="1"/>
      <p:bldP spid="50" grpId="0" animBg="1"/>
      <p:bldP spid="51" grpId="0"/>
      <p:bldP spid="52" grpId="0"/>
      <p:bldP spid="6"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7D04D-4C70-F847-9CCF-89BD97B2CB6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527272" y="1823980"/>
            <a:ext cx="5210810" cy="3064828"/>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9D9DF571-BF26-AE42-8966-A24F8EB48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7294" y="2494004"/>
            <a:ext cx="5707334" cy="3064828"/>
          </a:xfrm>
          <a:prstGeom prst="rect">
            <a:avLst/>
          </a:prstGeom>
        </p:spPr>
      </p:pic>
      <p:sp>
        <p:nvSpPr>
          <p:cNvPr id="4" name="Rectangle 3">
            <a:extLst>
              <a:ext uri="{FF2B5EF4-FFF2-40B4-BE49-F238E27FC236}">
                <a16:creationId xmlns:a16="http://schemas.microsoft.com/office/drawing/2014/main" id="{27E5514C-7EB0-D841-90E4-2D783D1C3F1A}"/>
              </a:ext>
            </a:extLst>
          </p:cNvPr>
          <p:cNvSpPr/>
          <p:nvPr/>
        </p:nvSpPr>
        <p:spPr>
          <a:xfrm>
            <a:off x="10109685" y="5240703"/>
            <a:ext cx="1207382" cy="246221"/>
          </a:xfrm>
          <a:prstGeom prst="rect">
            <a:avLst/>
          </a:prstGeom>
        </p:spPr>
        <p:txBody>
          <a:bodyPr wrap="none">
            <a:spAutoFit/>
          </a:bodyPr>
          <a:lstStyle/>
          <a:p>
            <a:r>
              <a:rPr lang="en-US" altLang="zh-CN" sz="1000" dirty="0">
                <a:solidFill>
                  <a:srgbClr val="202122"/>
                </a:solidFill>
                <a:latin typeface="Times New Roman" panose="02020603050405020304" pitchFamily="18" charset="0"/>
                <a:cs typeface="Times New Roman" panose="02020603050405020304" pitchFamily="18" charset="0"/>
              </a:rPr>
              <a:t>(</a:t>
            </a:r>
            <a:r>
              <a:rPr lang="en-US" sz="1000" dirty="0">
                <a:solidFill>
                  <a:srgbClr val="202122"/>
                </a:solidFill>
                <a:latin typeface="Times New Roman" panose="02020603050405020304" pitchFamily="18" charset="0"/>
                <a:cs typeface="Times New Roman" panose="02020603050405020304" pitchFamily="18" charset="0"/>
              </a:rPr>
              <a:t>Simon et al., 2002</a:t>
            </a:r>
            <a:r>
              <a:rPr lang="en-US" altLang="zh-CN" sz="1000" dirty="0">
                <a:solidFill>
                  <a:srgbClr val="202122"/>
                </a:solidFill>
                <a:latin typeface="Times New Roman" panose="02020603050405020304" pitchFamily="18" charset="0"/>
                <a:cs typeface="Times New Roman" panose="02020603050405020304" pitchFamily="18" charset="0"/>
              </a:rPr>
              <a:t>)</a:t>
            </a:r>
            <a:endParaRPr lang="en-US" sz="1000" dirty="0">
              <a:latin typeface="Times New Roman" panose="02020603050405020304" pitchFamily="18" charset="0"/>
              <a:cs typeface="Times New Roman" panose="02020603050405020304" pitchFamily="18" charset="0"/>
            </a:endParaRPr>
          </a:p>
        </p:txBody>
      </p:sp>
      <p:sp>
        <p:nvSpPr>
          <p:cNvPr id="5" name="文本框 17">
            <a:extLst>
              <a:ext uri="{FF2B5EF4-FFF2-40B4-BE49-F238E27FC236}">
                <a16:creationId xmlns:a16="http://schemas.microsoft.com/office/drawing/2014/main" id="{79E48D68-9671-EA49-A996-2CFD3C3AD831}"/>
              </a:ext>
            </a:extLst>
          </p:cNvPr>
          <p:cNvSpPr txBox="1"/>
          <p:nvPr/>
        </p:nvSpPr>
        <p:spPr>
          <a:xfrm>
            <a:off x="6794057" y="1325501"/>
            <a:ext cx="2952014"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dirty="0">
                <a:ea typeface="+mn-ea"/>
                <a:cs typeface="+mn-ea"/>
              </a:rPr>
              <a:t>⦁ </a:t>
            </a:r>
            <a:r>
              <a:rPr lang="en-US" altLang="zh-CN"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micro-plankton</a:t>
            </a:r>
            <a:endParaRPr lang="ja-JP" altLang="en-US">
              <a:solidFill>
                <a:schemeClr val="tx1"/>
              </a:solidFill>
              <a:ea typeface="+mn-ea"/>
              <a:cs typeface="+mn-ea"/>
            </a:endParaRPr>
          </a:p>
        </p:txBody>
      </p:sp>
      <p:sp>
        <p:nvSpPr>
          <p:cNvPr id="6" name="文本框 17">
            <a:extLst>
              <a:ext uri="{FF2B5EF4-FFF2-40B4-BE49-F238E27FC236}">
                <a16:creationId xmlns:a16="http://schemas.microsoft.com/office/drawing/2014/main" id="{EE45FAF9-AEF6-A144-AF77-5CAA9DECBF9A}"/>
              </a:ext>
            </a:extLst>
          </p:cNvPr>
          <p:cNvSpPr txBox="1"/>
          <p:nvPr/>
        </p:nvSpPr>
        <p:spPr>
          <a:xfrm>
            <a:off x="61328" y="917146"/>
            <a:ext cx="6603643" cy="422295"/>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dirty="0">
                <a:ea typeface="+mn-ea"/>
                <a:cs typeface="+mn-ea"/>
              </a:rPr>
              <a:t>⦁ </a:t>
            </a:r>
            <a:r>
              <a:rPr lang="en-US" dirty="0">
                <a:latin typeface="Times New Roman" panose="02020603050405020304" pitchFamily="18" charset="0"/>
                <a:cs typeface="Times New Roman" panose="02020603050405020304" pitchFamily="18" charset="0"/>
              </a:rPr>
              <a:t>Marine phytoplankton contribute half of global primary production</a:t>
            </a:r>
            <a:endParaRPr lang="ja-JP" altLang="en-US">
              <a:latin typeface="Times New Roman" panose="02020603050405020304" pitchFamily="18" charset="0"/>
              <a:ea typeface="+mn-ea"/>
              <a:cs typeface="Times New Roman" panose="02020603050405020304" pitchFamily="18" charset="0"/>
            </a:endParaRPr>
          </a:p>
        </p:txBody>
      </p:sp>
      <p:sp>
        <p:nvSpPr>
          <p:cNvPr id="7" name="Slide Number Placeholder 2">
            <a:extLst>
              <a:ext uri="{FF2B5EF4-FFF2-40B4-BE49-F238E27FC236}">
                <a16:creationId xmlns:a16="http://schemas.microsoft.com/office/drawing/2014/main" id="{7FC03952-9464-5C4A-9A0E-B226C34310B6}"/>
              </a:ext>
            </a:extLst>
          </p:cNvPr>
          <p:cNvSpPr txBox="1">
            <a:spLocks/>
          </p:cNvSpPr>
          <p:nvPr/>
        </p:nvSpPr>
        <p:spPr>
          <a:xfrm>
            <a:off x="11758700" y="24528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6</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
        <p:nvSpPr>
          <p:cNvPr id="9" name="TextBox 15">
            <a:extLst>
              <a:ext uri="{FF2B5EF4-FFF2-40B4-BE49-F238E27FC236}">
                <a16:creationId xmlns:a16="http://schemas.microsoft.com/office/drawing/2014/main" id="{EA037DBB-0464-D847-BE75-9F1AFBF6AC82}"/>
              </a:ext>
            </a:extLst>
          </p:cNvPr>
          <p:cNvSpPr txBox="1"/>
          <p:nvPr/>
        </p:nvSpPr>
        <p:spPr>
          <a:xfrm>
            <a:off x="1937731" y="5486924"/>
            <a:ext cx="9576897" cy="10021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200000"/>
              </a:lnSpc>
              <a:buFont typeface="Wingdings" panose="05000000000000000000" pitchFamily="2" charset="2"/>
              <a:buChar char="Ø"/>
            </a:pPr>
            <a:r>
              <a:rPr lang="en-US" altLang="zh-CN"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Picophytoplankton</a:t>
            </a:r>
            <a:r>
              <a:rPr lang="zh-CN" altLang="en-US"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&amp;</a:t>
            </a:r>
            <a:r>
              <a:rPr lang="zh-CN" altLang="en-US"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Nanophytoplankton</a:t>
            </a:r>
            <a:r>
              <a:rPr lang="zh-CN" altLang="en-US" sz="1600" dirty="0">
                <a:solidFill>
                  <a:srgbClr val="C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are the major components of </a:t>
            </a:r>
            <a:r>
              <a:rPr lang="en-US" altLang="zh-CN" sz="1600" dirty="0" err="1">
                <a:latin typeface="Times New Roman" panose="02020603050405020304" pitchFamily="18" charset="0"/>
                <a:ea typeface="SimSun" panose="02010600030101010101" pitchFamily="2" charset="-122"/>
                <a:cs typeface="Times New Roman" panose="02020603050405020304" pitchFamily="18" charset="0"/>
              </a:rPr>
              <a:t>microphytoplankton</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endParaRPr lang="en-US" altLang="ja-JP" sz="16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nSpc>
                <a:spcPct val="200000"/>
              </a:lnSpc>
              <a:buFont typeface="Wingdings" panose="05000000000000000000" pitchFamily="2" charset="2"/>
              <a:buChar char="Ø"/>
            </a:pP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Small size, large quantity, widely distribution, high productivity</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 the foundation </a:t>
            </a:r>
            <a:r>
              <a:rPr lang="en-US" altLang="zh-CN" sz="1600" dirty="0">
                <a:latin typeface="Times New Roman" panose="02020603050405020304" pitchFamily="18" charset="0"/>
                <a:ea typeface="SimSun" panose="02010600030101010101" pitchFamily="2" charset="-122"/>
                <a:cs typeface="Times New Roman" panose="02020603050405020304" pitchFamily="18" charset="0"/>
              </a:rPr>
              <a:t>of</a:t>
            </a:r>
            <a:r>
              <a:rPr lang="zh-CN" altLang="en-US" sz="1600" dirty="0">
                <a:latin typeface="Times New Roman" panose="02020603050405020304" pitchFamily="18" charset="0"/>
                <a:ea typeface="SimSun" panose="02010600030101010101" pitchFamily="2" charset="-122"/>
                <a:cs typeface="Times New Roman" panose="02020603050405020304" pitchFamily="18" charset="0"/>
              </a:rPr>
              <a:t> </a:t>
            </a:r>
            <a:r>
              <a:rPr lang="en-US" altLang="ja-JP" sz="1600" dirty="0">
                <a:latin typeface="Times New Roman" panose="02020603050405020304" pitchFamily="18" charset="0"/>
                <a:ea typeface="SimSun" panose="02010600030101010101" pitchFamily="2" charset="-122"/>
                <a:cs typeface="Times New Roman" panose="02020603050405020304" pitchFamily="18" charset="0"/>
              </a:rPr>
              <a:t>marine ecosystems</a:t>
            </a:r>
            <a:endParaRPr lang="zh-CN" altLang="en-US" sz="1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圆角矩形 5">
            <a:extLst>
              <a:ext uri="{FF2B5EF4-FFF2-40B4-BE49-F238E27FC236}">
                <a16:creationId xmlns:a16="http://schemas.microsoft.com/office/drawing/2014/main" id="{5155464B-D5EB-274F-BF13-1D4C96BE6F48}"/>
              </a:ext>
            </a:extLst>
          </p:cNvPr>
          <p:cNvSpPr/>
          <p:nvPr/>
        </p:nvSpPr>
        <p:spPr>
          <a:xfrm>
            <a:off x="339357" y="141946"/>
            <a:ext cx="6277888" cy="42248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en-US" altLang="ja-JP" b="1" dirty="0">
                <a:solidFill>
                  <a:srgbClr val="011893"/>
                </a:solidFill>
                <a:latin typeface="+mn-ea"/>
                <a:cs typeface="Times New Roman" panose="02020603050405020304" pitchFamily="18" charset="0"/>
              </a:rPr>
              <a:t>Research background in the marine environment</a:t>
            </a:r>
            <a:endParaRPr kumimoji="1" lang="zh-CN" altLang="en-US" b="1" dirty="0">
              <a:solidFill>
                <a:srgbClr val="011893"/>
              </a:solidFill>
              <a:latin typeface="+mn-ea"/>
              <a:cs typeface="Times New Roman" panose="02020603050405020304" pitchFamily="18" charset="0"/>
            </a:endParaRPr>
          </a:p>
        </p:txBody>
      </p:sp>
      <p:sp>
        <p:nvSpPr>
          <p:cNvPr id="11" name="文本框 17">
            <a:extLst>
              <a:ext uri="{FF2B5EF4-FFF2-40B4-BE49-F238E27FC236}">
                <a16:creationId xmlns:a16="http://schemas.microsoft.com/office/drawing/2014/main" id="{0E7FEF3D-9F67-6543-8244-14E3414BFB82}"/>
              </a:ext>
            </a:extLst>
          </p:cNvPr>
          <p:cNvSpPr txBox="1"/>
          <p:nvPr/>
        </p:nvSpPr>
        <p:spPr>
          <a:xfrm>
            <a:off x="8073575" y="2861981"/>
            <a:ext cx="846906"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en-US" altLang="ja-JP" dirty="0">
                <a:solidFill>
                  <a:srgbClr val="FF0000"/>
                </a:solidFill>
                <a:ea typeface="+mn-ea"/>
                <a:cs typeface="+mn-ea"/>
              </a:rPr>
              <a:t>Fo</a:t>
            </a:r>
            <a:r>
              <a:rPr lang="en-US" altLang="zh-CN" dirty="0">
                <a:solidFill>
                  <a:srgbClr val="FF0000"/>
                </a:solidFill>
                <a:ea typeface="+mn-ea"/>
                <a:cs typeface="+mn-ea"/>
              </a:rPr>
              <a:t>cu</a:t>
            </a:r>
            <a:r>
              <a:rPr lang="en-US" altLang="ja-JP" dirty="0">
                <a:solidFill>
                  <a:srgbClr val="FF0000"/>
                </a:solidFill>
                <a:ea typeface="+mn-ea"/>
                <a:cs typeface="+mn-ea"/>
              </a:rPr>
              <a:t>s</a:t>
            </a:r>
            <a:endParaRPr lang="ja-JP" altLang="en-US">
              <a:solidFill>
                <a:srgbClr val="FF0000"/>
              </a:solidFill>
              <a:ea typeface="+mn-ea"/>
              <a:cs typeface="+mn-ea"/>
            </a:endParaRPr>
          </a:p>
        </p:txBody>
      </p:sp>
      <p:sp>
        <p:nvSpPr>
          <p:cNvPr id="8" name="Left Brace 7">
            <a:extLst>
              <a:ext uri="{FF2B5EF4-FFF2-40B4-BE49-F238E27FC236}">
                <a16:creationId xmlns:a16="http://schemas.microsoft.com/office/drawing/2014/main" id="{D3A9DCE0-1520-2A4D-B104-E7A300F84136}"/>
              </a:ext>
            </a:extLst>
          </p:cNvPr>
          <p:cNvSpPr/>
          <p:nvPr/>
        </p:nvSpPr>
        <p:spPr>
          <a:xfrm>
            <a:off x="9113520" y="1067321"/>
            <a:ext cx="319921" cy="1136663"/>
          </a:xfrm>
          <a:prstGeom prst="leftBrac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0B4B91F-781E-2E40-80C0-9E6B908C69B4}"/>
              </a:ext>
            </a:extLst>
          </p:cNvPr>
          <p:cNvSpPr/>
          <p:nvPr/>
        </p:nvSpPr>
        <p:spPr>
          <a:xfrm>
            <a:off x="9436736" y="936978"/>
            <a:ext cx="2723823" cy="369332"/>
          </a:xfrm>
          <a:prstGeom prst="rect">
            <a:avLst/>
          </a:prstGeom>
        </p:spPr>
        <p:txBody>
          <a:bodyPr wrap="none">
            <a:spAutoFit/>
          </a:bodyPr>
          <a:lstStyle/>
          <a:p>
            <a:r>
              <a:rPr lang="en-US" altLang="zh-CN" dirty="0">
                <a:latin typeface="Times New Roman" panose="02020603050405020304" pitchFamily="18" charset="0"/>
                <a:ea typeface="SimSun" panose="02010600030101010101" pitchFamily="2" charset="-122"/>
                <a:cs typeface="Times New Roman" panose="02020603050405020304" pitchFamily="18" charset="0"/>
              </a:rPr>
              <a:t>Pico</a:t>
            </a:r>
            <a:r>
              <a:rPr lang="zh-CN"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dirty="0">
                <a:latin typeface="Times New Roman" panose="02020603050405020304" pitchFamily="18" charset="0"/>
                <a:ea typeface="SimSun" panose="02010600030101010101" pitchFamily="2" charset="-122"/>
                <a:cs typeface="Times New Roman" panose="02020603050405020304" pitchFamily="18" charset="0"/>
              </a:rPr>
              <a:t>&amp;</a:t>
            </a:r>
            <a:r>
              <a:rPr lang="zh-CN"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dirty="0">
                <a:latin typeface="Times New Roman" panose="02020603050405020304" pitchFamily="18" charset="0"/>
                <a:ea typeface="SimSun" panose="02010600030101010101" pitchFamily="2" charset="-122"/>
                <a:cs typeface="Times New Roman" panose="02020603050405020304" pitchFamily="18" charset="0"/>
              </a:rPr>
              <a:t>Nanophytoplankton</a:t>
            </a:r>
            <a:endParaRPr lang="en-US" dirty="0"/>
          </a:p>
        </p:txBody>
      </p:sp>
      <p:sp>
        <p:nvSpPr>
          <p:cNvPr id="13" name="Rectangle 12">
            <a:extLst>
              <a:ext uri="{FF2B5EF4-FFF2-40B4-BE49-F238E27FC236}">
                <a16:creationId xmlns:a16="http://schemas.microsoft.com/office/drawing/2014/main" id="{F89AA993-8FAC-B648-B908-6484D3B6FA6A}"/>
              </a:ext>
            </a:extLst>
          </p:cNvPr>
          <p:cNvSpPr/>
          <p:nvPr/>
        </p:nvSpPr>
        <p:spPr>
          <a:xfrm>
            <a:off x="9454943" y="1970029"/>
            <a:ext cx="2084893" cy="369332"/>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H</a:t>
            </a:r>
            <a:r>
              <a:rPr lang="en-US" altLang="ja-JP" dirty="0">
                <a:latin typeface="Times New Roman" panose="02020603050405020304" pitchFamily="18" charset="0"/>
                <a:cs typeface="Times New Roman" panose="02020603050405020304" pitchFamily="18" charset="0"/>
              </a:rPr>
              <a:t>eterotroph</a:t>
            </a:r>
            <a:r>
              <a:rPr lang="en-US" altLang="zh-CN" dirty="0">
                <a:latin typeface="Times New Roman" panose="02020603050405020304" pitchFamily="18" charset="0"/>
                <a:cs typeface="Times New Roman" panose="02020603050405020304" pitchFamily="18" charset="0"/>
              </a:rPr>
              <a:t>s</a:t>
            </a:r>
            <a:endParaRPr lang="en-US"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037EAF1-B1F6-5443-8CA3-B0BC2573C219}"/>
              </a:ext>
            </a:extLst>
          </p:cNvPr>
          <p:cNvSpPr/>
          <p:nvPr/>
        </p:nvSpPr>
        <p:spPr>
          <a:xfrm>
            <a:off x="9446767" y="1449013"/>
            <a:ext cx="2364750" cy="369332"/>
          </a:xfrm>
          <a:prstGeom prst="rect">
            <a:avLst/>
          </a:prstGeom>
        </p:spPr>
        <p:txBody>
          <a:bodyPr wrap="none">
            <a:spAutoFit/>
          </a:bodyPr>
          <a:lstStyle/>
          <a:p>
            <a:r>
              <a:rPr lang="en-US" altLang="zh-CN" dirty="0">
                <a:latin typeface="Times New Roman" panose="02020603050405020304" pitchFamily="18" charset="0"/>
                <a:ea typeface="SimSun" panose="02010600030101010101" pitchFamily="2" charset="-122"/>
                <a:cs typeface="Times New Roman" panose="02020603050405020304" pitchFamily="18" charset="0"/>
              </a:rPr>
              <a:t>Bacteria-phytoplankton</a:t>
            </a:r>
            <a:endParaRPr lang="en-US" dirty="0"/>
          </a:p>
        </p:txBody>
      </p:sp>
      <p:sp>
        <p:nvSpPr>
          <p:cNvPr id="15" name="Rectangle 14">
            <a:extLst>
              <a:ext uri="{FF2B5EF4-FFF2-40B4-BE49-F238E27FC236}">
                <a16:creationId xmlns:a16="http://schemas.microsoft.com/office/drawing/2014/main" id="{F7CDF43A-B39E-8F4D-AD60-78B8597F9F6D}"/>
              </a:ext>
            </a:extLst>
          </p:cNvPr>
          <p:cNvSpPr/>
          <p:nvPr/>
        </p:nvSpPr>
        <p:spPr>
          <a:xfrm>
            <a:off x="6925623" y="1104823"/>
            <a:ext cx="1595309" cy="369332"/>
          </a:xfrm>
          <a:prstGeom prst="rect">
            <a:avLst/>
          </a:prstGeom>
        </p:spPr>
        <p:txBody>
          <a:bodyPr wrap="none">
            <a:spAutoFit/>
          </a:bodyPr>
          <a:lstStyle/>
          <a:p>
            <a:r>
              <a:rPr lang="zh-CN" altLang="en-US" dirty="0">
                <a:solidFill>
                  <a:srgbClr val="C00000"/>
                </a:solidFill>
                <a:latin typeface="Times New Roman" panose="02020603050405020304" pitchFamily="18" charset="0"/>
                <a:cs typeface="Times New Roman" panose="02020603050405020304" pitchFamily="18" charset="0"/>
              </a:rPr>
              <a:t>（</a:t>
            </a:r>
            <a:r>
              <a:rPr lang="en-US" altLang="zh-CN" dirty="0">
                <a:solidFill>
                  <a:srgbClr val="C00000"/>
                </a:solidFill>
                <a:latin typeface="Times New Roman" panose="02020603050405020304" pitchFamily="18" charset="0"/>
                <a:cs typeface="Times New Roman" panose="02020603050405020304" pitchFamily="18" charset="0"/>
              </a:rPr>
              <a:t>0.2-10</a:t>
            </a:r>
            <a:r>
              <a:rPr lang="zh-CN" altLang="en-US" dirty="0">
                <a:solidFill>
                  <a:srgbClr val="C00000"/>
                </a:solidFill>
                <a:latin typeface="Times New Roman" panose="02020603050405020304" pitchFamily="18" charset="0"/>
                <a:cs typeface="Times New Roman" panose="02020603050405020304" pitchFamily="18" charset="0"/>
              </a:rPr>
              <a:t> </a:t>
            </a:r>
            <a:r>
              <a:rPr lang="en-US" altLang="zh-CN" dirty="0">
                <a:solidFill>
                  <a:srgbClr val="C00000"/>
                </a:solidFill>
                <a:latin typeface="Times New Roman" panose="02020603050405020304" pitchFamily="18" charset="0"/>
                <a:cs typeface="Times New Roman" panose="02020603050405020304" pitchFamily="18" charset="0"/>
              </a:rPr>
              <a:t>um</a:t>
            </a:r>
            <a:r>
              <a:rPr lang="zh-CN" altLang="en-US" dirty="0">
                <a:solidFill>
                  <a:srgbClr val="C00000"/>
                </a:solidFill>
                <a:latin typeface="Times New Roman" panose="02020603050405020304" pitchFamily="18" charset="0"/>
                <a:cs typeface="Times New Roman" panose="02020603050405020304" pitchFamily="18" charset="0"/>
              </a:rPr>
              <a:t>）</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632FB3C-5B5B-0C43-8EF0-7A3FE68485C0}"/>
              </a:ext>
            </a:extLst>
          </p:cNvPr>
          <p:cNvSpPr/>
          <p:nvPr/>
        </p:nvSpPr>
        <p:spPr>
          <a:xfrm>
            <a:off x="6031187" y="1944497"/>
            <a:ext cx="1172116" cy="369332"/>
          </a:xfrm>
          <a:prstGeom prst="rect">
            <a:avLst/>
          </a:prstGeom>
        </p:spPr>
        <p:txBody>
          <a:bodyPr wrap="none">
            <a:spAutoFit/>
          </a:bodyPr>
          <a:lstStyle/>
          <a:p>
            <a:r>
              <a:rPr lang="en-US" altLang="zh-CN" dirty="0">
                <a:solidFill>
                  <a:srgbClr val="C00000"/>
                </a:solidFill>
                <a:latin typeface="Times New Roman" panose="02020603050405020304" pitchFamily="18" charset="0"/>
                <a:cs typeface="Times New Roman" panose="02020603050405020304" pitchFamily="18" charset="0"/>
              </a:rPr>
              <a:t>(0.2-3</a:t>
            </a:r>
            <a:r>
              <a:rPr lang="zh-CN" altLang="en-US" dirty="0">
                <a:solidFill>
                  <a:srgbClr val="C00000"/>
                </a:solidFill>
                <a:latin typeface="Times New Roman" panose="02020603050405020304" pitchFamily="18" charset="0"/>
                <a:cs typeface="Times New Roman" panose="02020603050405020304" pitchFamily="18" charset="0"/>
              </a:rPr>
              <a:t> </a:t>
            </a:r>
            <a:r>
              <a:rPr lang="en-US" altLang="zh-CN" dirty="0">
                <a:solidFill>
                  <a:srgbClr val="C00000"/>
                </a:solidFill>
                <a:latin typeface="Times New Roman" panose="02020603050405020304" pitchFamily="18" charset="0"/>
                <a:cs typeface="Times New Roman" panose="02020603050405020304" pitchFamily="18" charset="0"/>
              </a:rPr>
              <a:t>um)</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C1C61224-E6C8-3345-86E5-A898D4289AB8}"/>
              </a:ext>
            </a:extLst>
          </p:cNvPr>
          <p:cNvSpPr/>
          <p:nvPr/>
        </p:nvSpPr>
        <p:spPr>
          <a:xfrm>
            <a:off x="7963958" y="1970029"/>
            <a:ext cx="1114408" cy="369332"/>
          </a:xfrm>
          <a:prstGeom prst="rect">
            <a:avLst/>
          </a:prstGeom>
        </p:spPr>
        <p:txBody>
          <a:bodyPr wrap="none">
            <a:spAutoFit/>
          </a:bodyPr>
          <a:lstStyle/>
          <a:p>
            <a:r>
              <a:rPr lang="en-US" altLang="zh-CN" dirty="0">
                <a:solidFill>
                  <a:srgbClr val="C00000"/>
                </a:solidFill>
                <a:latin typeface="Times New Roman" panose="02020603050405020304" pitchFamily="18" charset="0"/>
                <a:cs typeface="Times New Roman" panose="02020603050405020304" pitchFamily="18" charset="0"/>
              </a:rPr>
              <a:t>(3-10</a:t>
            </a:r>
            <a:r>
              <a:rPr lang="zh-CN" altLang="en-US" dirty="0">
                <a:solidFill>
                  <a:srgbClr val="C00000"/>
                </a:solidFill>
                <a:latin typeface="Times New Roman" panose="02020603050405020304" pitchFamily="18" charset="0"/>
                <a:cs typeface="Times New Roman" panose="02020603050405020304" pitchFamily="18" charset="0"/>
              </a:rPr>
              <a:t> </a:t>
            </a:r>
            <a:r>
              <a:rPr lang="en-US" altLang="zh-CN" dirty="0">
                <a:solidFill>
                  <a:srgbClr val="C00000"/>
                </a:solidFill>
                <a:latin typeface="Times New Roman" panose="02020603050405020304" pitchFamily="18" charset="0"/>
                <a:cs typeface="Times New Roman" panose="02020603050405020304" pitchFamily="18" charset="0"/>
              </a:rPr>
              <a:t>um)</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8" name="Left Brace 17">
            <a:extLst>
              <a:ext uri="{FF2B5EF4-FFF2-40B4-BE49-F238E27FC236}">
                <a16:creationId xmlns:a16="http://schemas.microsoft.com/office/drawing/2014/main" id="{38707BCB-5BF3-0C43-8DA4-4B339C94D910}"/>
              </a:ext>
            </a:extLst>
          </p:cNvPr>
          <p:cNvSpPr/>
          <p:nvPr/>
        </p:nvSpPr>
        <p:spPr>
          <a:xfrm rot="5400000">
            <a:off x="7623159" y="969563"/>
            <a:ext cx="200239" cy="1858443"/>
          </a:xfrm>
          <a:prstGeom prst="leftBrac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11CEFC68-04C2-DE4E-A300-A7459CFC51CA}"/>
              </a:ext>
            </a:extLst>
          </p:cNvPr>
          <p:cNvSpPr/>
          <p:nvPr/>
        </p:nvSpPr>
        <p:spPr>
          <a:xfrm>
            <a:off x="6067255" y="2229725"/>
            <a:ext cx="1099981" cy="338554"/>
          </a:xfrm>
          <a:prstGeom prst="rect">
            <a:avLst/>
          </a:prstGeom>
        </p:spPr>
        <p:txBody>
          <a:bodyPr wrap="none">
            <a:spAutoFit/>
          </a:bodyPr>
          <a:lstStyle/>
          <a:p>
            <a:r>
              <a:rPr lang="en-US" sz="1600" dirty="0">
                <a:solidFill>
                  <a:srgbClr val="0432FF"/>
                </a:solidFill>
                <a:latin typeface="Times New Roman" panose="02020603050405020304" pitchFamily="18" charset="0"/>
                <a:cs typeface="Times New Roman" panose="02020603050405020304" pitchFamily="18" charset="0"/>
              </a:rPr>
              <a:t>Free</a:t>
            </a:r>
            <a:r>
              <a:rPr lang="en-US" altLang="zh-CN" sz="1600" dirty="0">
                <a:solidFill>
                  <a:srgbClr val="0432FF"/>
                </a:solidFill>
                <a:latin typeface="Times New Roman" panose="02020603050405020304" pitchFamily="18" charset="0"/>
                <a:cs typeface="Times New Roman" panose="02020603050405020304" pitchFamily="18" charset="0"/>
              </a:rPr>
              <a:t>-living</a:t>
            </a:r>
            <a:endParaRPr lang="en-US" sz="1600" dirty="0">
              <a:solidFill>
                <a:srgbClr val="0432FF"/>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A58427A-C76D-3E49-8C72-14593A0B437B}"/>
              </a:ext>
            </a:extLst>
          </p:cNvPr>
          <p:cNvSpPr/>
          <p:nvPr/>
        </p:nvSpPr>
        <p:spPr>
          <a:xfrm>
            <a:off x="7652184" y="2245209"/>
            <a:ext cx="1781257" cy="338554"/>
          </a:xfrm>
          <a:prstGeom prst="rect">
            <a:avLst/>
          </a:prstGeom>
        </p:spPr>
        <p:txBody>
          <a:bodyPr wrap="none">
            <a:spAutoFit/>
          </a:bodyPr>
          <a:lstStyle/>
          <a:p>
            <a:r>
              <a:rPr lang="en-US" altLang="zh-CN" sz="1600" dirty="0">
                <a:solidFill>
                  <a:srgbClr val="0432FF"/>
                </a:solidFill>
                <a:latin typeface="Times New Roman" panose="02020603050405020304" pitchFamily="18" charset="0"/>
                <a:cs typeface="Times New Roman" panose="02020603050405020304" pitchFamily="18" charset="0"/>
              </a:rPr>
              <a:t>Pa</a:t>
            </a:r>
            <a:r>
              <a:rPr lang="en-US" sz="1600" dirty="0">
                <a:solidFill>
                  <a:srgbClr val="0432FF"/>
                </a:solidFill>
                <a:latin typeface="Times New Roman" panose="02020603050405020304" pitchFamily="18" charset="0"/>
                <a:cs typeface="Times New Roman" panose="02020603050405020304" pitchFamily="18" charset="0"/>
              </a:rPr>
              <a:t>rti</a:t>
            </a:r>
            <a:r>
              <a:rPr lang="en-US" altLang="zh-CN" sz="1600" dirty="0">
                <a:solidFill>
                  <a:srgbClr val="0432FF"/>
                </a:solidFill>
                <a:latin typeface="Times New Roman" panose="02020603050405020304" pitchFamily="18" charset="0"/>
                <a:cs typeface="Times New Roman" panose="02020603050405020304" pitchFamily="18" charset="0"/>
              </a:rPr>
              <a:t>cle-associated</a:t>
            </a:r>
            <a:r>
              <a:rPr lang="zh-CN" altLang="en-US" sz="1600" dirty="0">
                <a:solidFill>
                  <a:srgbClr val="0432FF"/>
                </a:solidFill>
                <a:latin typeface="Times New Roman" panose="02020603050405020304" pitchFamily="18" charset="0"/>
                <a:cs typeface="Times New Roman" panose="02020603050405020304" pitchFamily="18" charset="0"/>
              </a:rPr>
              <a:t> </a:t>
            </a:r>
            <a:endParaRPr lang="en-US" sz="16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32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anim calcmode="lin" valueType="num">
                                      <p:cBhvr>
                                        <p:cTn id="14" dur="250" fill="hold"/>
                                        <p:tgtEl>
                                          <p:spTgt spid="6"/>
                                        </p:tgtEl>
                                        <p:attrNameLst>
                                          <p:attrName>ppt_x</p:attrName>
                                        </p:attrNameLst>
                                      </p:cBhvr>
                                      <p:tavLst>
                                        <p:tav tm="0">
                                          <p:val>
                                            <p:strVal val="#ppt_x"/>
                                          </p:val>
                                        </p:tav>
                                        <p:tav tm="100000">
                                          <p:val>
                                            <p:strVal val="#ppt_x"/>
                                          </p:val>
                                        </p:tav>
                                      </p:tavLst>
                                    </p:anim>
                                    <p:anim calcmode="lin" valueType="num">
                                      <p:cBhvr>
                                        <p:cTn id="15" dur="2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anim calcmode="lin" valueType="num">
                                      <p:cBhvr>
                                        <p:cTn id="20" dur="250" fill="hold"/>
                                        <p:tgtEl>
                                          <p:spTgt spid="11"/>
                                        </p:tgtEl>
                                        <p:attrNameLst>
                                          <p:attrName>ppt_x</p:attrName>
                                        </p:attrNameLst>
                                      </p:cBhvr>
                                      <p:tavLst>
                                        <p:tav tm="0">
                                          <p:val>
                                            <p:strVal val="#ppt_x"/>
                                          </p:val>
                                        </p:tav>
                                        <p:tav tm="100000">
                                          <p:val>
                                            <p:strVal val="#ppt_x"/>
                                          </p:val>
                                        </p:tav>
                                      </p:tavLst>
                                    </p:anim>
                                    <p:anim calcmode="lin" valueType="num">
                                      <p:cBhvr>
                                        <p:cTn id="21"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45B16B-6EC4-664E-83B3-7554CF694B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926" y="1526839"/>
            <a:ext cx="4846225" cy="4278730"/>
          </a:xfrm>
          <a:prstGeom prst="rect">
            <a:avLst/>
          </a:prstGeom>
        </p:spPr>
      </p:pic>
      <p:sp>
        <p:nvSpPr>
          <p:cNvPr id="8" name="文本框 17">
            <a:extLst>
              <a:ext uri="{FF2B5EF4-FFF2-40B4-BE49-F238E27FC236}">
                <a16:creationId xmlns:a16="http://schemas.microsoft.com/office/drawing/2014/main" id="{33D9E31B-BB1B-314B-A59C-5CF457047ACA}"/>
              </a:ext>
            </a:extLst>
          </p:cNvPr>
          <p:cNvSpPr txBox="1"/>
          <p:nvPr/>
        </p:nvSpPr>
        <p:spPr>
          <a:xfrm>
            <a:off x="0" y="943956"/>
            <a:ext cx="6096000" cy="422360"/>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r>
              <a:rPr lang="zh-CN" altLang="en-US" b="1" dirty="0">
                <a:latin typeface="Times New Roman" panose="02020603050405020304" pitchFamily="18" charset="0"/>
                <a:ea typeface="+mn-ea"/>
                <a:cs typeface="Times New Roman" panose="02020603050405020304" pitchFamily="18" charset="0"/>
              </a:rPr>
              <a:t>⦁ </a:t>
            </a:r>
            <a:r>
              <a:rPr lang="en-US" altLang="zh-CN" b="1" dirty="0" err="1">
                <a:latin typeface="Times New Roman" panose="02020603050405020304" pitchFamily="18" charset="0"/>
                <a:ea typeface="+mn-ea"/>
                <a:cs typeface="Times New Roman" panose="02020603050405020304" pitchFamily="18" charset="0"/>
              </a:rPr>
              <a:t>P</a:t>
            </a:r>
            <a:r>
              <a:rPr lang="en-US" altLang="ja-JP" b="1" dirty="0" err="1">
                <a:latin typeface="Times New Roman" panose="02020603050405020304" pitchFamily="18" charset="0"/>
                <a:ea typeface="+mn-ea"/>
                <a:cs typeface="Times New Roman" panose="02020603050405020304" pitchFamily="18" charset="0"/>
              </a:rPr>
              <a:t>terin</a:t>
            </a:r>
            <a:r>
              <a:rPr lang="en-US" altLang="ja-JP" b="1" dirty="0">
                <a:latin typeface="Times New Roman" panose="02020603050405020304" pitchFamily="18" charset="0"/>
                <a:ea typeface="+mn-ea"/>
                <a:cs typeface="Times New Roman" panose="02020603050405020304" pitchFamily="18" charset="0"/>
              </a:rPr>
              <a:t>-enzymes in major marine microbial taxa</a:t>
            </a:r>
            <a:endParaRPr lang="zh-CN" altLang="en-US" b="1" dirty="0">
              <a:latin typeface="Times New Roman" panose="02020603050405020304" pitchFamily="18" charset="0"/>
              <a:ea typeface="+mn-ea"/>
              <a:cs typeface="Times New Roman" panose="02020603050405020304" pitchFamily="18" charset="0"/>
            </a:endParaRPr>
          </a:p>
        </p:txBody>
      </p:sp>
      <p:sp>
        <p:nvSpPr>
          <p:cNvPr id="9" name="文本框 17">
            <a:extLst>
              <a:ext uri="{FF2B5EF4-FFF2-40B4-BE49-F238E27FC236}">
                <a16:creationId xmlns:a16="http://schemas.microsoft.com/office/drawing/2014/main" id="{1882048A-6CE1-7540-9878-475647EC608E}"/>
              </a:ext>
            </a:extLst>
          </p:cNvPr>
          <p:cNvSpPr txBox="1"/>
          <p:nvPr/>
        </p:nvSpPr>
        <p:spPr>
          <a:xfrm>
            <a:off x="6413994" y="943956"/>
            <a:ext cx="4934726" cy="422360"/>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ja-JP" b="1" dirty="0">
                <a:latin typeface="Times New Roman" panose="02020603050405020304" pitchFamily="18" charset="0"/>
                <a:ea typeface="+mn-ea"/>
                <a:cs typeface="Times New Roman" panose="02020603050405020304" pitchFamily="18" charset="0"/>
              </a:rPr>
              <a:t>Functional biopterin in marine phytoplankton</a:t>
            </a:r>
            <a:endParaRPr lang="zh-CN" altLang="en-US" b="1" dirty="0">
              <a:latin typeface="Times New Roman" panose="02020603050405020304" pitchFamily="18" charset="0"/>
              <a:ea typeface="+mn-ea"/>
              <a:cs typeface="Times New Roman" panose="02020603050405020304" pitchFamily="18" charset="0"/>
            </a:endParaRPr>
          </a:p>
        </p:txBody>
      </p:sp>
      <p:sp>
        <p:nvSpPr>
          <p:cNvPr id="10" name="Slide Number Placeholder 2">
            <a:extLst>
              <a:ext uri="{FF2B5EF4-FFF2-40B4-BE49-F238E27FC236}">
                <a16:creationId xmlns:a16="http://schemas.microsoft.com/office/drawing/2014/main" id="{E560FD17-127D-9A49-9504-F0F0807BD73F}"/>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7</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4C7ADA2-E302-884B-8B03-A9247F8EC735}"/>
              </a:ext>
            </a:extLst>
          </p:cNvPr>
          <p:cNvPicPr/>
          <p:nvPr/>
        </p:nvPicPr>
        <p:blipFill>
          <a:blip r:embed="rId4" cstate="screen">
            <a:extLst>
              <a:ext uri="{28A0092B-C50C-407E-A947-70E740481C1C}">
                <a14:useLocalDpi xmlns:a14="http://schemas.microsoft.com/office/drawing/2010/main"/>
              </a:ext>
            </a:extLst>
          </a:blip>
          <a:stretch>
            <a:fillRect/>
          </a:stretch>
        </p:blipFill>
        <p:spPr>
          <a:xfrm>
            <a:off x="6393426" y="1699795"/>
            <a:ext cx="5324634" cy="3845073"/>
          </a:xfrm>
          <a:prstGeom prst="rect">
            <a:avLst/>
          </a:prstGeom>
        </p:spPr>
      </p:pic>
      <p:sp>
        <p:nvSpPr>
          <p:cNvPr id="13" name="文本框 17">
            <a:extLst>
              <a:ext uri="{FF2B5EF4-FFF2-40B4-BE49-F238E27FC236}">
                <a16:creationId xmlns:a16="http://schemas.microsoft.com/office/drawing/2014/main" id="{1CB8DAFB-9440-4342-81D0-6F88A9A87344}"/>
              </a:ext>
            </a:extLst>
          </p:cNvPr>
          <p:cNvSpPr txBox="1"/>
          <p:nvPr/>
        </p:nvSpPr>
        <p:spPr>
          <a:xfrm>
            <a:off x="1183011" y="5790933"/>
            <a:ext cx="4547969" cy="786754"/>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marL="285750" indent="-285750" algn="just">
              <a:buFont typeface="Wingdings" pitchFamily="2" charset="2"/>
              <a:buChar char="Ø"/>
            </a:pP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NO</a:t>
            </a:r>
            <a:r>
              <a:rPr lang="zh-CN" altLang="en-US" sz="1200" b="1" dirty="0">
                <a:latin typeface="Times New Roman" panose="02020603050405020304" pitchFamily="18" charset="0"/>
                <a:ea typeface="SimSun" panose="02010600030101010101" pitchFamily="2" charset="-122"/>
                <a:cs typeface="Times New Roman" panose="02020603050405020304" pitchFamily="18" charset="0"/>
              </a:rPr>
              <a:t>：</a:t>
            </a: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Nitric Oxide synthase</a:t>
            </a:r>
            <a:r>
              <a:rPr lang="en-US" sz="1200" dirty="0">
                <a:latin typeface="Times New Roman" panose="02020603050405020304" pitchFamily="18" charset="0"/>
                <a:ea typeface="SimSun" panose="02010600030101010101" pitchFamily="2" charset="-122"/>
                <a:cs typeface="Times New Roman" panose="02020603050405020304" pitchFamily="18" charset="0"/>
              </a:rPr>
              <a:t>.</a:t>
            </a:r>
          </a:p>
          <a:p>
            <a:pPr marL="285750" indent="-285750" algn="just">
              <a:buFont typeface="Wingdings" pitchFamily="2" charset="2"/>
              <a:buChar char="Ø"/>
            </a:pP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Amino</a:t>
            </a:r>
            <a:r>
              <a:rPr lang="zh-CN" altLang="en-US" sz="12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b="1" dirty="0">
                <a:latin typeface="Times New Roman" panose="02020603050405020304" pitchFamily="18" charset="0"/>
                <a:ea typeface="SimSun" panose="02010600030101010101" pitchFamily="2" charset="-122"/>
                <a:cs typeface="Times New Roman" panose="02020603050405020304" pitchFamily="18" charset="0"/>
              </a:rPr>
              <a:t>acid</a:t>
            </a:r>
            <a:r>
              <a:rPr lang="zh-CN" altLang="en-US" sz="1200" b="1" dirty="0">
                <a:latin typeface="Times New Roman" panose="02020603050405020304" pitchFamily="18" charset="0"/>
                <a:ea typeface="SimSun" panose="02010600030101010101" pitchFamily="2" charset="-122"/>
                <a:cs typeface="Times New Roman" panose="02020603050405020304" pitchFamily="18" charset="0"/>
              </a:rPr>
              <a:t>：</a:t>
            </a:r>
            <a:r>
              <a:rPr lang="en-US" altLang="zh-TW" sz="1200" dirty="0">
                <a:latin typeface="Times New Roman" panose="02020603050405020304" pitchFamily="18" charset="0"/>
                <a:ea typeface="SimSun" panose="02010600030101010101" pitchFamily="2" charset="-122"/>
                <a:cs typeface="Times New Roman" panose="02020603050405020304" pitchFamily="18" charset="0"/>
              </a:rPr>
              <a:t> Aromatic amino acid hydroxylase</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a:t>
            </a:r>
            <a:endParaRPr lang="en-US" altLang="zh-TW" sz="12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gn="just">
              <a:buFont typeface="Wingdings" pitchFamily="2" charset="2"/>
              <a:buChar char="Ø"/>
            </a:pPr>
            <a:r>
              <a:rPr lang="en-US" altLang="zh-TW" sz="1200" b="1" dirty="0">
                <a:latin typeface="Times New Roman" panose="02020603050405020304" pitchFamily="18" charset="0"/>
                <a:ea typeface="SimSun" panose="02010600030101010101" pitchFamily="2" charset="-122"/>
                <a:cs typeface="Times New Roman" panose="02020603050405020304" pitchFamily="18" charset="0"/>
              </a:rPr>
              <a:t>Glucose</a:t>
            </a:r>
            <a:r>
              <a:rPr lang="zh-CN" altLang="en-US" sz="1200" b="1" dirty="0">
                <a:latin typeface="Times New Roman" panose="02020603050405020304" pitchFamily="18" charset="0"/>
                <a:ea typeface="SimSun" panose="02010600030101010101" pitchFamily="2" charset="-122"/>
                <a:cs typeface="Times New Roman" panose="02020603050405020304" pitchFamily="18" charset="0"/>
              </a:rPr>
              <a:t>：</a:t>
            </a:r>
            <a:r>
              <a:rPr lang="en-US" altLang="zh-TW" sz="1200" dirty="0">
                <a:latin typeface="Times New Roman" panose="02020603050405020304" pitchFamily="18" charset="0"/>
                <a:ea typeface="SimSun" panose="02010600030101010101" pitchFamily="2" charset="-122"/>
                <a:cs typeface="Times New Roman" panose="02020603050405020304" pitchFamily="18" charset="0"/>
              </a:rPr>
              <a:t> Biopterin Glucosyltransferase</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a:t>
            </a:r>
            <a:r>
              <a:rPr lang="en-US" altLang="zh-TW" sz="1200" dirty="0">
                <a:latin typeface="Times New Roman" panose="02020603050405020304" pitchFamily="18" charset="0"/>
                <a:ea typeface="SimSun" panose="02010600030101010101" pitchFamily="2" charset="-122"/>
                <a:cs typeface="Times New Roman" panose="02020603050405020304" pitchFamily="18" charset="0"/>
              </a:rPr>
              <a:t> </a:t>
            </a:r>
            <a:r>
              <a:rPr lang="zh-CN" altLang="en-US" sz="1200" dirty="0">
                <a:latin typeface="Times New Roman" panose="02020603050405020304" pitchFamily="18" charset="0"/>
                <a:ea typeface="+mn-ea"/>
                <a:cs typeface="Times New Roman" panose="02020603050405020304" pitchFamily="18" charset="0"/>
              </a:rPr>
              <a:t> </a:t>
            </a:r>
            <a:endParaRPr lang="en-US" altLang="ja-JP" sz="1200" dirty="0">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A8139BD6-FCD9-BE41-852E-677C351DDA17}"/>
              </a:ext>
            </a:extLst>
          </p:cNvPr>
          <p:cNvSpPr/>
          <p:nvPr/>
        </p:nvSpPr>
        <p:spPr>
          <a:xfrm>
            <a:off x="530257" y="2036278"/>
            <a:ext cx="997389" cy="261610"/>
          </a:xfrm>
          <a:prstGeom prst="rect">
            <a:avLst/>
          </a:prstGeom>
          <a:solidFill>
            <a:schemeClr val="bg1"/>
          </a:solidFill>
          <a:ln>
            <a:noFill/>
          </a:ln>
        </p:spPr>
        <p:txBody>
          <a:bodyPr wrap="square">
            <a:spAutoFit/>
          </a:bodyPr>
          <a:lstStyle/>
          <a:p>
            <a:r>
              <a:rPr lang="en-US" altLang="zh-CN" sz="1100" b="1" dirty="0">
                <a:latin typeface="Times New Roman" panose="02020603050405020304" pitchFamily="18" charset="0"/>
                <a:ea typeface="SimSun" panose="02010600030101010101" pitchFamily="2" charset="-122"/>
                <a:cs typeface="Times New Roman" panose="02020603050405020304" pitchFamily="18" charset="0"/>
              </a:rPr>
              <a:t>(a)</a:t>
            </a:r>
            <a:r>
              <a:rPr lang="zh-CN" altLang="en-US" sz="1100" b="1" dirty="0">
                <a:latin typeface="Times New Roman" panose="02020603050405020304" pitchFamily="18" charset="0"/>
                <a:ea typeface="SimSun" panose="02010600030101010101" pitchFamily="2" charset="-122"/>
                <a:cs typeface="Times New Roman" panose="02020603050405020304" pitchFamily="18" charset="0"/>
              </a:rPr>
              <a:t> </a:t>
            </a:r>
            <a:r>
              <a:rPr lang="en-GB" altLang="ja-JP" sz="1100" b="1" dirty="0">
                <a:latin typeface="Times New Roman" panose="02020603050405020304" pitchFamily="18" charset="0"/>
                <a:ea typeface="SimSun" panose="02010600030101010101" pitchFamily="2" charset="-122"/>
                <a:cs typeface="Times New Roman" panose="02020603050405020304" pitchFamily="18" charset="0"/>
              </a:rPr>
              <a:t>Neopterin</a:t>
            </a:r>
            <a:endParaRPr lang="en-US" sz="1100" b="1" dirty="0"/>
          </a:p>
        </p:txBody>
      </p:sp>
      <p:sp>
        <p:nvSpPr>
          <p:cNvPr id="14" name="Rectangle 13">
            <a:extLst>
              <a:ext uri="{FF2B5EF4-FFF2-40B4-BE49-F238E27FC236}">
                <a16:creationId xmlns:a16="http://schemas.microsoft.com/office/drawing/2014/main" id="{A1DFEAEE-60AC-ED48-BF08-30F3E6066A49}"/>
              </a:ext>
            </a:extLst>
          </p:cNvPr>
          <p:cNvSpPr/>
          <p:nvPr/>
        </p:nvSpPr>
        <p:spPr>
          <a:xfrm>
            <a:off x="469297" y="3854883"/>
            <a:ext cx="997389" cy="261610"/>
          </a:xfrm>
          <a:prstGeom prst="rect">
            <a:avLst/>
          </a:prstGeom>
          <a:solidFill>
            <a:schemeClr val="bg1"/>
          </a:solidFill>
        </p:spPr>
        <p:txBody>
          <a:bodyPr wrap="none">
            <a:spAutoFit/>
          </a:bodyPr>
          <a:lstStyle/>
          <a:p>
            <a:r>
              <a:rPr lang="en-GB" altLang="ja-JP" sz="1100" b="1"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100" b="1" dirty="0">
                <a:latin typeface="Times New Roman" panose="02020603050405020304" pitchFamily="18" charset="0"/>
                <a:ea typeface="SimSun" panose="02010600030101010101" pitchFamily="2" charset="-122"/>
                <a:cs typeface="Times New Roman" panose="02020603050405020304" pitchFamily="18" charset="0"/>
              </a:rPr>
              <a:t>(b)</a:t>
            </a:r>
            <a:r>
              <a:rPr lang="zh-CN" altLang="en-US" sz="1100" b="1" dirty="0">
                <a:latin typeface="Times New Roman" panose="02020603050405020304" pitchFamily="18" charset="0"/>
                <a:ea typeface="SimSun" panose="02010600030101010101" pitchFamily="2" charset="-122"/>
                <a:cs typeface="Times New Roman" panose="02020603050405020304" pitchFamily="18" charset="0"/>
              </a:rPr>
              <a:t> </a:t>
            </a:r>
            <a:r>
              <a:rPr lang="en-GB" altLang="ja-JP" sz="1100" b="1" dirty="0">
                <a:latin typeface="Times New Roman" panose="02020603050405020304" pitchFamily="18" charset="0"/>
                <a:ea typeface="SimSun" panose="02010600030101010101" pitchFamily="2" charset="-122"/>
                <a:cs typeface="Times New Roman" panose="02020603050405020304" pitchFamily="18" charset="0"/>
              </a:rPr>
              <a:t>Biopterin</a:t>
            </a:r>
            <a:endParaRPr lang="en-US" sz="1100" b="1" dirty="0"/>
          </a:p>
        </p:txBody>
      </p:sp>
      <p:sp>
        <p:nvSpPr>
          <p:cNvPr id="3" name="Rectangle 2">
            <a:extLst>
              <a:ext uri="{FF2B5EF4-FFF2-40B4-BE49-F238E27FC236}">
                <a16:creationId xmlns:a16="http://schemas.microsoft.com/office/drawing/2014/main" id="{F0534A6D-AE02-C242-B0A5-7181A57BB5C5}"/>
              </a:ext>
            </a:extLst>
          </p:cNvPr>
          <p:cNvSpPr/>
          <p:nvPr/>
        </p:nvSpPr>
        <p:spPr>
          <a:xfrm>
            <a:off x="10575751" y="4777787"/>
            <a:ext cx="950901" cy="246221"/>
          </a:xfrm>
          <a:prstGeom prst="rect">
            <a:avLst/>
          </a:prstGeom>
        </p:spPr>
        <p:txBody>
          <a:bodyPr wrap="none">
            <a:spAutoFit/>
          </a:bodyPr>
          <a:lstStyle/>
          <a:p>
            <a:r>
              <a:rPr lang="en-US" sz="1000" dirty="0">
                <a:solidFill>
                  <a:srgbClr val="FF0000"/>
                </a:solidFill>
                <a:latin typeface="Arial" panose="020B0604020202020204" pitchFamily="34" charset="0"/>
                <a:cs typeface="Arial" panose="020B0604020202020204" pitchFamily="34" charset="0"/>
              </a:rPr>
              <a:t>Growth factor</a:t>
            </a:r>
            <a:endParaRPr lang="en-US" sz="1000" i="0" u="none" strike="noStrike" dirty="0">
              <a:solidFill>
                <a:srgbClr val="FF0000"/>
              </a:solidFill>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CD8D3EB-A298-5F45-941D-5C5101C79E99}"/>
              </a:ext>
            </a:extLst>
          </p:cNvPr>
          <p:cNvSpPr/>
          <p:nvPr/>
        </p:nvSpPr>
        <p:spPr>
          <a:xfrm>
            <a:off x="10575751" y="4321198"/>
            <a:ext cx="772969" cy="246221"/>
          </a:xfrm>
          <a:prstGeom prst="rect">
            <a:avLst/>
          </a:prstGeom>
        </p:spPr>
        <p:txBody>
          <a:bodyPr wrap="none">
            <a:spAutoFit/>
          </a:bodyPr>
          <a:lstStyle/>
          <a:p>
            <a:r>
              <a:rPr lang="en-US" altLang="zh-CN" sz="1000" dirty="0">
                <a:solidFill>
                  <a:srgbClr val="202124"/>
                </a:solidFill>
                <a:latin typeface="Arial" panose="020B0604020202020204" pitchFamily="34" charset="0"/>
                <a:cs typeface="Arial" panose="020B0604020202020204" pitchFamily="34" charset="0"/>
              </a:rPr>
              <a:t>Bacteria</a:t>
            </a:r>
            <a:r>
              <a:rPr lang="zh-CN" altLang="en-US" sz="1000" dirty="0">
                <a:solidFill>
                  <a:srgbClr val="202124"/>
                </a:solidFill>
                <a:latin typeface="Arial" panose="020B0604020202020204" pitchFamily="34" charset="0"/>
                <a:cs typeface="Arial" panose="020B0604020202020204" pitchFamily="34" charset="0"/>
              </a:rPr>
              <a:t> </a:t>
            </a:r>
            <a:r>
              <a:rPr lang="en-US" altLang="zh-CN" sz="1000" dirty="0">
                <a:solidFill>
                  <a:srgbClr val="202124"/>
                </a:solidFill>
                <a:latin typeface="Arial" panose="020B0604020202020204" pitchFamily="34" charset="0"/>
                <a:cs typeface="Arial" panose="020B0604020202020204" pitchFamily="34" charset="0"/>
              </a:rPr>
              <a:t>&amp;</a:t>
            </a:r>
            <a:endParaRPr lang="en-US" sz="1000" i="0" u="none" strike="noStrike" dirty="0">
              <a:solidFill>
                <a:srgbClr val="202124"/>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BC8553-BFD3-6942-AF89-F2051CE8B3D5}"/>
              </a:ext>
            </a:extLst>
          </p:cNvPr>
          <p:cNvSpPr txBox="1"/>
          <p:nvPr/>
        </p:nvSpPr>
        <p:spPr>
          <a:xfrm>
            <a:off x="9831304" y="5652434"/>
            <a:ext cx="1846980" cy="276999"/>
          </a:xfrm>
          <a:prstGeom prst="rect">
            <a:avLst/>
          </a:prstGeom>
          <a:no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(Mei</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et.</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al,</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Under</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Review)</a:t>
            </a:r>
            <a:endParaRPr lang="en-US" sz="1200" dirty="0">
              <a:latin typeface="Times New Roman" panose="02020603050405020304" pitchFamily="18" charset="0"/>
              <a:cs typeface="Times New Roman" panose="02020603050405020304" pitchFamily="18" charset="0"/>
            </a:endParaRPr>
          </a:p>
        </p:txBody>
      </p:sp>
      <p:sp>
        <p:nvSpPr>
          <p:cNvPr id="18" name="圆角矩形 5">
            <a:extLst>
              <a:ext uri="{FF2B5EF4-FFF2-40B4-BE49-F238E27FC236}">
                <a16:creationId xmlns:a16="http://schemas.microsoft.com/office/drawing/2014/main" id="{E9778C6F-E487-D44D-B81A-90A8BDDE0C80}"/>
              </a:ext>
            </a:extLst>
          </p:cNvPr>
          <p:cNvSpPr/>
          <p:nvPr/>
        </p:nvSpPr>
        <p:spPr>
          <a:xfrm>
            <a:off x="0" y="157444"/>
            <a:ext cx="5730980" cy="42248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011893"/>
                </a:solidFill>
                <a:latin typeface="Microsoft YaHei" panose="020B0503020204020204" pitchFamily="34" charset="-122"/>
                <a:ea typeface="Microsoft YaHei" panose="020B0503020204020204" pitchFamily="34" charset="-122"/>
              </a:rPr>
              <a:t>R</a:t>
            </a:r>
            <a:r>
              <a:rPr kumimoji="1" lang="en-US" altLang="ja-JP" b="1" dirty="0">
                <a:solidFill>
                  <a:srgbClr val="011893"/>
                </a:solidFill>
                <a:latin typeface="Microsoft YaHei" panose="020B0503020204020204" pitchFamily="34" charset="-122"/>
                <a:ea typeface="Microsoft YaHei" panose="020B0503020204020204" pitchFamily="34" charset="-122"/>
              </a:rPr>
              <a:t>esearch status of </a:t>
            </a:r>
            <a:r>
              <a:rPr kumimoji="1" lang="en-US" altLang="ja-JP" b="1" dirty="0" err="1">
                <a:solidFill>
                  <a:srgbClr val="011893"/>
                </a:solidFill>
                <a:latin typeface="Microsoft YaHei" panose="020B0503020204020204" pitchFamily="34" charset="-122"/>
                <a:ea typeface="Microsoft YaHei" panose="020B0503020204020204" pitchFamily="34" charset="-122"/>
              </a:rPr>
              <a:t>pterin</a:t>
            </a:r>
            <a:r>
              <a:rPr kumimoji="1" lang="en-US" altLang="zh-CN" b="1" dirty="0" err="1">
                <a:solidFill>
                  <a:srgbClr val="011893"/>
                </a:solidFill>
                <a:latin typeface="Microsoft YaHei" panose="020B0503020204020204" pitchFamily="34" charset="-122"/>
                <a:ea typeface="Microsoft YaHei" panose="020B0503020204020204" pitchFamily="34" charset="-122"/>
              </a:rPr>
              <a:t>s</a:t>
            </a:r>
            <a:r>
              <a:rPr kumimoji="1" lang="en-US" altLang="ja-JP" b="1" dirty="0">
                <a:solidFill>
                  <a:srgbClr val="011893"/>
                </a:solidFill>
                <a:latin typeface="Microsoft YaHei" panose="020B0503020204020204" pitchFamily="34" charset="-122"/>
                <a:ea typeface="Microsoft YaHei" panose="020B0503020204020204" pitchFamily="34" charset="-122"/>
              </a:rPr>
              <a:t> in the ocean </a:t>
            </a:r>
            <a:endParaRPr kumimoji="1" lang="zh-CN" altLang="en-US" b="1" dirty="0">
              <a:solidFill>
                <a:srgbClr val="011893"/>
              </a:solidFill>
              <a:latin typeface="Microsoft YaHei" panose="020B0503020204020204" pitchFamily="34" charset="-122"/>
              <a:ea typeface="Microsoft YaHei" panose="020B0503020204020204" pitchFamily="34" charset="-122"/>
            </a:endParaRPr>
          </a:p>
        </p:txBody>
      </p:sp>
      <p:sp>
        <p:nvSpPr>
          <p:cNvPr id="19" name="Slide Number Placeholder 2">
            <a:extLst>
              <a:ext uri="{FF2B5EF4-FFF2-40B4-BE49-F238E27FC236}">
                <a16:creationId xmlns:a16="http://schemas.microsoft.com/office/drawing/2014/main" id="{8F55D773-1BC2-B949-9448-0B52ABBC122C}"/>
              </a:ext>
            </a:extLst>
          </p:cNvPr>
          <p:cNvSpPr txBox="1">
            <a:spLocks/>
          </p:cNvSpPr>
          <p:nvPr/>
        </p:nvSpPr>
        <p:spPr>
          <a:xfrm>
            <a:off x="11768860" y="24528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7</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40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50"/>
                                        <p:tgtEl>
                                          <p:spTgt spid="18"/>
                                        </p:tgtEl>
                                      </p:cBhvr>
                                    </p:animEffect>
                                    <p:anim calcmode="lin" valueType="num">
                                      <p:cBhvr>
                                        <p:cTn id="21" dur="250" fill="hold"/>
                                        <p:tgtEl>
                                          <p:spTgt spid="18"/>
                                        </p:tgtEl>
                                        <p:attrNameLst>
                                          <p:attrName>ppt_x</p:attrName>
                                        </p:attrNameLst>
                                      </p:cBhvr>
                                      <p:tavLst>
                                        <p:tav tm="0">
                                          <p:val>
                                            <p:strVal val="#ppt_x"/>
                                          </p:val>
                                        </p:tav>
                                        <p:tav tm="100000">
                                          <p:val>
                                            <p:strVal val="#ppt_x"/>
                                          </p:val>
                                        </p:tav>
                                      </p:tavLst>
                                    </p:anim>
                                    <p:anim calcmode="lin" valueType="num">
                                      <p:cBhvr>
                                        <p:cTn id="22" dur="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5">
            <a:extLst>
              <a:ext uri="{FF2B5EF4-FFF2-40B4-BE49-F238E27FC236}">
                <a16:creationId xmlns:a16="http://schemas.microsoft.com/office/drawing/2014/main" id="{867270C0-0FCF-6F4A-A44E-41C69FB9FA6E}"/>
              </a:ext>
            </a:extLst>
          </p:cNvPr>
          <p:cNvSpPr/>
          <p:nvPr/>
        </p:nvSpPr>
        <p:spPr>
          <a:xfrm>
            <a:off x="34193" y="154680"/>
            <a:ext cx="5730980" cy="42248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011893"/>
                </a:solidFill>
                <a:latin typeface="Microsoft YaHei" panose="020B0503020204020204" pitchFamily="34" charset="-122"/>
                <a:ea typeface="Microsoft YaHei" panose="020B0503020204020204" pitchFamily="34" charset="-122"/>
              </a:rPr>
              <a:t>R</a:t>
            </a:r>
            <a:r>
              <a:rPr kumimoji="1" lang="en-US" altLang="ja-JP" b="1" dirty="0">
                <a:solidFill>
                  <a:srgbClr val="011893"/>
                </a:solidFill>
                <a:latin typeface="Microsoft YaHei" panose="020B0503020204020204" pitchFamily="34" charset="-122"/>
                <a:ea typeface="Microsoft YaHei" panose="020B0503020204020204" pitchFamily="34" charset="-122"/>
              </a:rPr>
              <a:t>esearch status of </a:t>
            </a:r>
            <a:r>
              <a:rPr kumimoji="1" lang="en-US" altLang="ja-JP" b="1" dirty="0" err="1">
                <a:solidFill>
                  <a:srgbClr val="011893"/>
                </a:solidFill>
                <a:latin typeface="Microsoft YaHei" panose="020B0503020204020204" pitchFamily="34" charset="-122"/>
                <a:ea typeface="Microsoft YaHei" panose="020B0503020204020204" pitchFamily="34" charset="-122"/>
              </a:rPr>
              <a:t>pterin</a:t>
            </a:r>
            <a:r>
              <a:rPr kumimoji="1" lang="en-US" altLang="zh-CN" b="1" dirty="0" err="1">
                <a:solidFill>
                  <a:srgbClr val="011893"/>
                </a:solidFill>
                <a:latin typeface="Microsoft YaHei" panose="020B0503020204020204" pitchFamily="34" charset="-122"/>
                <a:ea typeface="Microsoft YaHei" panose="020B0503020204020204" pitchFamily="34" charset="-122"/>
              </a:rPr>
              <a:t>s</a:t>
            </a:r>
            <a:r>
              <a:rPr kumimoji="1" lang="en-US" altLang="ja-JP" b="1" dirty="0">
                <a:solidFill>
                  <a:srgbClr val="011893"/>
                </a:solidFill>
                <a:latin typeface="Microsoft YaHei" panose="020B0503020204020204" pitchFamily="34" charset="-122"/>
                <a:ea typeface="Microsoft YaHei" panose="020B0503020204020204" pitchFamily="34" charset="-122"/>
              </a:rPr>
              <a:t> in the ocean </a:t>
            </a:r>
            <a:endParaRPr kumimoji="1" lang="zh-CN" altLang="en-US" b="1" dirty="0">
              <a:solidFill>
                <a:srgbClr val="011893"/>
              </a:solidFill>
              <a:latin typeface="Microsoft YaHei" panose="020B0503020204020204" pitchFamily="34" charset="-122"/>
              <a:ea typeface="Microsoft YaHei" panose="020B0503020204020204" pitchFamily="34" charset="-122"/>
            </a:endParaRPr>
          </a:p>
        </p:txBody>
      </p:sp>
      <p:sp>
        <p:nvSpPr>
          <p:cNvPr id="5" name="文本框 17">
            <a:extLst>
              <a:ext uri="{FF2B5EF4-FFF2-40B4-BE49-F238E27FC236}">
                <a16:creationId xmlns:a16="http://schemas.microsoft.com/office/drawing/2014/main" id="{1A9D169C-AC1F-6548-9F0A-0AC28C202B86}"/>
              </a:ext>
            </a:extLst>
          </p:cNvPr>
          <p:cNvSpPr txBox="1"/>
          <p:nvPr/>
        </p:nvSpPr>
        <p:spPr>
          <a:xfrm>
            <a:off x="1328448" y="5609613"/>
            <a:ext cx="9840686" cy="1004699"/>
          </a:xfrm>
          <a:prstGeom prst="rect">
            <a:avLst/>
          </a:prstGeom>
          <a:solidFill>
            <a:srgbClr val="C00000"/>
          </a:solid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r>
              <a:rPr lang="en-US" altLang="ja-JP" sz="2400" dirty="0">
                <a:solidFill>
                  <a:srgbClr val="FFFFFF"/>
                </a:solidFill>
                <a:latin typeface="Times New Roman" panose="02020603050405020304" pitchFamily="18" charset="0"/>
                <a:ea typeface="SimSun" panose="02010600030101010101" pitchFamily="2" charset="-122"/>
                <a:cs typeface="Times New Roman" panose="02020603050405020304" pitchFamily="18" charset="0"/>
              </a:rPr>
              <a:t>Research</a:t>
            </a:r>
            <a:r>
              <a:rPr lang="zh-CN" altLang="en-US" sz="2400" dirty="0">
                <a:solidFill>
                  <a:srgbClr val="FFFFFF"/>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2400" dirty="0">
                <a:solidFill>
                  <a:srgbClr val="FFFFFF"/>
                </a:solidFill>
                <a:latin typeface="Times New Roman" panose="02020603050405020304" pitchFamily="18" charset="0"/>
                <a:ea typeface="SimSun" panose="02010600030101010101" pitchFamily="2" charset="-122"/>
                <a:cs typeface="Times New Roman" panose="02020603050405020304" pitchFamily="18" charset="0"/>
              </a:rPr>
              <a:t>topic</a:t>
            </a:r>
            <a:r>
              <a:rPr lang="en-GB" altLang="zh-CN" sz="2400" dirty="0">
                <a:solidFill>
                  <a:srgbClr val="FFFFFF"/>
                </a:solidFill>
                <a:latin typeface="Times New Roman" panose="02020603050405020304" pitchFamily="18" charset="0"/>
                <a:ea typeface="SimSun" panose="02010600030101010101" pitchFamily="2" charset="-122"/>
                <a:cs typeface="Times New Roman" panose="02020603050405020304" pitchFamily="18" charset="0"/>
              </a:rPr>
              <a:t>:</a:t>
            </a:r>
            <a:r>
              <a:rPr lang="en-US" altLang="ja-JP" sz="2400" dirty="0">
                <a:solidFill>
                  <a:srgbClr val="FFFFFF"/>
                </a:solidFill>
                <a:latin typeface="Times New Roman" panose="02020603050405020304" pitchFamily="18" charset="0"/>
                <a:ea typeface="SimSun" panose="02010600030101010101" pitchFamily="2" charset="-122"/>
                <a:cs typeface="Times New Roman" panose="02020603050405020304" pitchFamily="18" charset="0"/>
              </a:rPr>
              <a:t> Concentration</a:t>
            </a:r>
            <a:r>
              <a:rPr lang="en-US" altLang="zh-CN" sz="2400" dirty="0">
                <a:solidFill>
                  <a:srgbClr val="FFFFFF"/>
                </a:solidFill>
                <a:latin typeface="Times New Roman" panose="02020603050405020304" pitchFamily="18" charset="0"/>
                <a:ea typeface="SimSun" panose="02010600030101010101" pitchFamily="2" charset="-122"/>
                <a:cs typeface="Times New Roman" panose="02020603050405020304" pitchFamily="18" charset="0"/>
              </a:rPr>
              <a:t>,</a:t>
            </a:r>
            <a:r>
              <a:rPr lang="en-US" altLang="ja-JP" sz="2400" dirty="0">
                <a:solidFill>
                  <a:srgbClr val="FFFFFF"/>
                </a:solidFill>
                <a:latin typeface="Times New Roman" panose="02020603050405020304" pitchFamily="18" charset="0"/>
                <a:ea typeface="SimSun" panose="02010600030101010101" pitchFamily="2" charset="-122"/>
                <a:cs typeface="Times New Roman" panose="02020603050405020304" pitchFamily="18" charset="0"/>
              </a:rPr>
              <a:t> distribution of </a:t>
            </a:r>
            <a:r>
              <a:rPr lang="en-US" altLang="ja-JP" sz="2400" dirty="0" err="1">
                <a:solidFill>
                  <a:srgbClr val="FFFFFF"/>
                </a:solidFill>
                <a:latin typeface="Times New Roman" panose="02020603050405020304" pitchFamily="18" charset="0"/>
                <a:ea typeface="SimSun" panose="02010600030101010101" pitchFamily="2" charset="-122"/>
                <a:cs typeface="Times New Roman" panose="02020603050405020304" pitchFamily="18" charset="0"/>
              </a:rPr>
              <a:t>pterin</a:t>
            </a:r>
            <a:r>
              <a:rPr lang="en-US" altLang="zh-CN" sz="2400" dirty="0" err="1">
                <a:solidFill>
                  <a:srgbClr val="FFFFFF"/>
                </a:solidFill>
                <a:latin typeface="Times New Roman" panose="02020603050405020304" pitchFamily="18" charset="0"/>
                <a:ea typeface="SimSun" panose="02010600030101010101" pitchFamily="2" charset="-122"/>
                <a:cs typeface="Times New Roman" panose="02020603050405020304" pitchFamily="18" charset="0"/>
              </a:rPr>
              <a:t>s</a:t>
            </a:r>
            <a:r>
              <a:rPr lang="en-US" altLang="ja-JP" sz="2400" dirty="0">
                <a:solidFill>
                  <a:srgbClr val="FFFFFF"/>
                </a:solidFill>
                <a:latin typeface="Times New Roman" panose="02020603050405020304" pitchFamily="18" charset="0"/>
                <a:ea typeface="SimSun" panose="02010600030101010101" pitchFamily="2" charset="-122"/>
                <a:cs typeface="Times New Roman" panose="02020603050405020304" pitchFamily="18" charset="0"/>
              </a:rPr>
              <a:t> in marine microplankton taxa and its regulatory mechanism</a:t>
            </a:r>
            <a:endParaRPr lang="zh-CN" altLang="en-US" sz="2400" dirty="0">
              <a:solidFill>
                <a:srgbClr val="FFFFFF"/>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431688FC-1D19-024E-A157-776BF667C54F}"/>
              </a:ext>
            </a:extLst>
          </p:cNvPr>
          <p:cNvPicPr>
            <a:picLocks noChangeAspect="1"/>
          </p:cNvPicPr>
          <p:nvPr/>
        </p:nvPicPr>
        <p:blipFill>
          <a:blip r:embed="rId3"/>
          <a:stretch>
            <a:fillRect/>
          </a:stretch>
        </p:blipFill>
        <p:spPr>
          <a:xfrm>
            <a:off x="2273804" y="2821995"/>
            <a:ext cx="1905000" cy="1587500"/>
          </a:xfrm>
          <a:prstGeom prst="rect">
            <a:avLst/>
          </a:prstGeom>
        </p:spPr>
      </p:pic>
      <p:pic>
        <p:nvPicPr>
          <p:cNvPr id="8" name="Picture 7">
            <a:extLst>
              <a:ext uri="{FF2B5EF4-FFF2-40B4-BE49-F238E27FC236}">
                <a16:creationId xmlns:a16="http://schemas.microsoft.com/office/drawing/2014/main" id="{16A4CC7C-4943-5B4A-BE15-275588F87A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86847" y="2770031"/>
            <a:ext cx="1831349" cy="1587500"/>
          </a:xfrm>
          <a:prstGeom prst="rect">
            <a:avLst/>
          </a:prstGeom>
        </p:spPr>
      </p:pic>
      <p:sp>
        <p:nvSpPr>
          <p:cNvPr id="9" name="文本框 17">
            <a:extLst>
              <a:ext uri="{FF2B5EF4-FFF2-40B4-BE49-F238E27FC236}">
                <a16:creationId xmlns:a16="http://schemas.microsoft.com/office/drawing/2014/main" id="{3C18B9EC-6ACC-6B45-9311-51CD8B4E2117}"/>
              </a:ext>
            </a:extLst>
          </p:cNvPr>
          <p:cNvSpPr txBox="1"/>
          <p:nvPr/>
        </p:nvSpPr>
        <p:spPr>
          <a:xfrm>
            <a:off x="1068305" y="1048649"/>
            <a:ext cx="5148722" cy="701282"/>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sz="1600" dirty="0">
                <a:latin typeface="Times New Roman" panose="02020603050405020304" pitchFamily="18" charset="0"/>
                <a:ea typeface="+mn-ea"/>
                <a:cs typeface="Times New Roman" panose="02020603050405020304" pitchFamily="18" charset="0"/>
              </a:rPr>
              <a:t>⦁ </a:t>
            </a:r>
            <a:r>
              <a:rPr lang="en-US" altLang="zh-CN" sz="1600" dirty="0">
                <a:latin typeface="Times New Roman" panose="02020603050405020304" pitchFamily="18" charset="0"/>
                <a:ea typeface="+mn-ea"/>
                <a:cs typeface="Times New Roman" panose="02020603050405020304" pitchFamily="18" charset="0"/>
              </a:rPr>
              <a:t>D</a:t>
            </a:r>
            <a:r>
              <a:rPr lang="en-US" altLang="ja-JP" sz="1600" dirty="0">
                <a:latin typeface="Times New Roman" panose="02020603050405020304" pitchFamily="18" charset="0"/>
                <a:cs typeface="Times New Roman" panose="02020603050405020304" pitchFamily="18" charset="0"/>
              </a:rPr>
              <a:t>iverse </a:t>
            </a:r>
            <a:r>
              <a:rPr lang="en-US" altLang="zh-CN" sz="1600" dirty="0">
                <a:latin typeface="Times New Roman" panose="02020603050405020304" pitchFamily="18" charset="0"/>
                <a:cs typeface="Times New Roman" panose="02020603050405020304" pitchFamily="18" charset="0"/>
              </a:rPr>
              <a:t>and</a:t>
            </a:r>
            <a:r>
              <a:rPr lang="zh-CN"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ea typeface="+mn-ea"/>
                <a:cs typeface="Times New Roman" panose="02020603050405020304" pitchFamily="18" charset="0"/>
              </a:rPr>
              <a:t>widely distributed and in marine</a:t>
            </a:r>
          </a:p>
          <a:p>
            <a:pPr algn="l"/>
            <a:r>
              <a:rPr lang="en-US" altLang="ja-JP" sz="1600" dirty="0">
                <a:latin typeface="Times New Roman" panose="02020603050405020304" pitchFamily="18" charset="0"/>
                <a:ea typeface="+mn-ea"/>
                <a:cs typeface="Times New Roman" panose="02020603050405020304" pitchFamily="18" charset="0"/>
              </a:rPr>
              <a:t> </a:t>
            </a:r>
            <a:r>
              <a:rPr lang="zh-CN" altLang="en-US" sz="1600" dirty="0">
                <a:latin typeface="Times New Roman" panose="02020603050405020304" pitchFamily="18" charset="0"/>
                <a:ea typeface="+mn-ea"/>
                <a:cs typeface="Times New Roman" panose="02020603050405020304" pitchFamily="18" charset="0"/>
              </a:rPr>
              <a:t> </a:t>
            </a:r>
            <a:r>
              <a:rPr lang="en-US" altLang="ja-JP" sz="1600" dirty="0">
                <a:latin typeface="Times New Roman" panose="02020603050405020304" pitchFamily="18" charset="0"/>
                <a:ea typeface="+mn-ea"/>
                <a:cs typeface="Times New Roman" panose="02020603050405020304" pitchFamily="18" charset="0"/>
              </a:rPr>
              <a:t>microorganisms (cyanobacteria)</a:t>
            </a:r>
            <a:endParaRPr lang="zh-CN" altLang="en-US" sz="1600" dirty="0">
              <a:latin typeface="Times New Roman" panose="02020603050405020304" pitchFamily="18" charset="0"/>
              <a:ea typeface="+mn-ea"/>
              <a:cs typeface="Times New Roman" panose="02020603050405020304" pitchFamily="18" charset="0"/>
            </a:endParaRPr>
          </a:p>
        </p:txBody>
      </p:sp>
      <p:sp>
        <p:nvSpPr>
          <p:cNvPr id="10" name="TextBox 15">
            <a:extLst>
              <a:ext uri="{FF2B5EF4-FFF2-40B4-BE49-F238E27FC236}">
                <a16:creationId xmlns:a16="http://schemas.microsoft.com/office/drawing/2014/main" id="{865AADD1-37EC-CD40-BD93-5A5BDC498CD2}"/>
              </a:ext>
            </a:extLst>
          </p:cNvPr>
          <p:cNvSpPr txBox="1"/>
          <p:nvPr/>
        </p:nvSpPr>
        <p:spPr>
          <a:xfrm>
            <a:off x="6137032" y="4469239"/>
            <a:ext cx="5730980" cy="873509"/>
          </a:xfrm>
          <a:prstGeom prst="rect">
            <a:avLst/>
          </a:prstGeom>
          <a:solidFill>
            <a:schemeClr val="accent6">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Wingdings" panose="05000000000000000000" pitchFamily="2" charset="2"/>
              <a:buChar char="Ø"/>
            </a:pPr>
            <a:r>
              <a:rPr lang="en-US" altLang="ja-JP" dirty="0">
                <a:latin typeface="Times New Roman" panose="02020603050405020304" pitchFamily="18" charset="0"/>
                <a:ea typeface="SimSun" panose="02010600030101010101" pitchFamily="2" charset="-122"/>
                <a:cs typeface="Times New Roman" panose="02020603050405020304" pitchFamily="18" charset="0"/>
              </a:rPr>
              <a:t>The distribution pattern and regulatory mechanism of biopterin in the marine environment </a:t>
            </a:r>
            <a:r>
              <a:rPr lang="en-US" altLang="zh-CN" dirty="0">
                <a:latin typeface="Times New Roman" panose="02020603050405020304" pitchFamily="18" charset="0"/>
                <a:ea typeface="SimSun" panose="02010600030101010101" pitchFamily="2" charset="-122"/>
                <a:cs typeface="Times New Roman" panose="02020603050405020304" pitchFamily="18" charset="0"/>
              </a:rPr>
              <a:t>remain</a:t>
            </a:r>
            <a:r>
              <a:rPr lang="zh-CN"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dirty="0">
                <a:latin typeface="Times New Roman" panose="02020603050405020304" pitchFamily="18" charset="0"/>
                <a:ea typeface="SimSun" panose="02010600030101010101" pitchFamily="2" charset="-122"/>
                <a:cs typeface="Times New Roman" panose="02020603050405020304" pitchFamily="18" charset="0"/>
              </a:rPr>
              <a:t>unclear.</a:t>
            </a:r>
            <a:endParaRPr lang="zh-CN" altLang="en-US"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TextBox 15">
            <a:extLst>
              <a:ext uri="{FF2B5EF4-FFF2-40B4-BE49-F238E27FC236}">
                <a16:creationId xmlns:a16="http://schemas.microsoft.com/office/drawing/2014/main" id="{6BBEC974-E4E4-A947-832B-EC78E7F98CA4}"/>
              </a:ext>
            </a:extLst>
          </p:cNvPr>
          <p:cNvSpPr txBox="1"/>
          <p:nvPr/>
        </p:nvSpPr>
        <p:spPr>
          <a:xfrm>
            <a:off x="610714" y="4469238"/>
            <a:ext cx="5068725" cy="873509"/>
          </a:xfrm>
          <a:prstGeom prst="rect">
            <a:avLst/>
          </a:prstGeom>
          <a:solidFill>
            <a:schemeClr val="accent6">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Wingdings" panose="05000000000000000000" pitchFamily="2" charset="2"/>
              <a:buChar char="Ø"/>
            </a:pPr>
            <a:r>
              <a:rPr lang="en-US" altLang="ja-JP" dirty="0" err="1">
                <a:latin typeface="Times New Roman" panose="02020603050405020304" pitchFamily="18" charset="0"/>
                <a:ea typeface="SimSun" panose="02010600030101010101" pitchFamily="2" charset="-122"/>
                <a:cs typeface="Times New Roman" panose="02020603050405020304" pitchFamily="18" charset="0"/>
              </a:rPr>
              <a:t>Pterin</a:t>
            </a:r>
            <a:r>
              <a:rPr lang="en-US" altLang="ja-JP" dirty="0">
                <a:latin typeface="Times New Roman" panose="02020603050405020304" pitchFamily="18" charset="0"/>
                <a:ea typeface="SimSun" panose="02010600030101010101" pitchFamily="2" charset="-122"/>
                <a:cs typeface="Times New Roman" panose="02020603050405020304" pitchFamily="18" charset="0"/>
              </a:rPr>
              <a:t> plays an important role in the growth of marine microplankton</a:t>
            </a:r>
            <a:endParaRPr lang="zh-CN" altLang="en-US"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 name="文本框 17">
            <a:extLst>
              <a:ext uri="{FF2B5EF4-FFF2-40B4-BE49-F238E27FC236}">
                <a16:creationId xmlns:a16="http://schemas.microsoft.com/office/drawing/2014/main" id="{1B41A177-8309-0742-8CB8-F31EB0C8DC68}"/>
              </a:ext>
            </a:extLst>
          </p:cNvPr>
          <p:cNvSpPr txBox="1"/>
          <p:nvPr/>
        </p:nvSpPr>
        <p:spPr>
          <a:xfrm>
            <a:off x="1068303" y="1771788"/>
            <a:ext cx="5545855" cy="38561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sz="1600" dirty="0">
                <a:latin typeface="Times New Roman" panose="02020603050405020304" pitchFamily="18" charset="0"/>
                <a:ea typeface="+mn-ea"/>
                <a:cs typeface="Times New Roman" panose="02020603050405020304" pitchFamily="18" charset="0"/>
              </a:rPr>
              <a:t>⦁ </a:t>
            </a:r>
            <a:r>
              <a:rPr lang="en-US" altLang="zh-CN" sz="1600" dirty="0">
                <a:latin typeface="Times New Roman" panose="02020603050405020304" pitchFamily="18" charset="0"/>
                <a:ea typeface="+mn-ea"/>
                <a:cs typeface="Times New Roman" panose="02020603050405020304" pitchFamily="18" charset="0"/>
              </a:rPr>
              <a:t>P</a:t>
            </a:r>
            <a:r>
              <a:rPr lang="en-US" altLang="ja-JP" sz="1600" dirty="0">
                <a:latin typeface="Times New Roman" panose="02020603050405020304" pitchFamily="18" charset="0"/>
                <a:ea typeface="+mn-ea"/>
                <a:cs typeface="Times New Roman" panose="02020603050405020304" pitchFamily="18" charset="0"/>
              </a:rPr>
              <a:t>igments, cofactors, signaling molecules, growth factors, etc</a:t>
            </a:r>
            <a:r>
              <a:rPr lang="en-US" altLang="zh-CN" sz="1600" dirty="0">
                <a:latin typeface="Times New Roman" panose="02020603050405020304" pitchFamily="18" charset="0"/>
                <a:ea typeface="+mn-ea"/>
                <a:cs typeface="Times New Roman" panose="02020603050405020304" pitchFamily="18" charset="0"/>
              </a:rPr>
              <a:t>.</a:t>
            </a:r>
            <a:endParaRPr lang="zh-CN" altLang="en-US" sz="1600" dirty="0">
              <a:latin typeface="Times New Roman" panose="02020603050405020304" pitchFamily="18" charset="0"/>
              <a:ea typeface="+mn-ea"/>
              <a:cs typeface="Times New Roman" panose="02020603050405020304" pitchFamily="18" charset="0"/>
            </a:endParaRPr>
          </a:p>
        </p:txBody>
      </p:sp>
      <p:sp>
        <p:nvSpPr>
          <p:cNvPr id="13" name="文本框 17">
            <a:extLst>
              <a:ext uri="{FF2B5EF4-FFF2-40B4-BE49-F238E27FC236}">
                <a16:creationId xmlns:a16="http://schemas.microsoft.com/office/drawing/2014/main" id="{621765DA-A090-9F46-91FD-A3436BB9596F}"/>
              </a:ext>
            </a:extLst>
          </p:cNvPr>
          <p:cNvSpPr txBox="1"/>
          <p:nvPr/>
        </p:nvSpPr>
        <p:spPr>
          <a:xfrm>
            <a:off x="1068304" y="2154212"/>
            <a:ext cx="5545854" cy="701282"/>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sz="1600" dirty="0">
                <a:latin typeface="Times New Roman" panose="02020603050405020304" pitchFamily="18" charset="0"/>
                <a:ea typeface="+mn-ea"/>
                <a:cs typeface="Times New Roman" panose="02020603050405020304" pitchFamily="18" charset="0"/>
              </a:rPr>
              <a:t>⦁ </a:t>
            </a:r>
            <a:r>
              <a:rPr lang="en-US" altLang="zh-CN" sz="1600" dirty="0">
                <a:latin typeface="Times New Roman" panose="02020603050405020304" pitchFamily="18" charset="0"/>
                <a:ea typeface="+mn-ea"/>
                <a:cs typeface="Times New Roman" panose="02020603050405020304" pitchFamily="18" charset="0"/>
              </a:rPr>
              <a:t>C</a:t>
            </a:r>
            <a:r>
              <a:rPr lang="en-US" altLang="ja-JP" sz="1600" dirty="0">
                <a:latin typeface="Times New Roman" panose="02020603050405020304" pitchFamily="18" charset="0"/>
                <a:ea typeface="+mn-ea"/>
                <a:cs typeface="Times New Roman" panose="02020603050405020304" pitchFamily="18" charset="0"/>
              </a:rPr>
              <a:t>arbon and nitrogen cycle and energy metabolism and</a:t>
            </a:r>
            <a:r>
              <a:rPr lang="zh-CN" altLang="en-US" sz="1600" dirty="0">
                <a:latin typeface="Times New Roman" panose="02020603050405020304" pitchFamily="18" charset="0"/>
                <a:ea typeface="+mn-ea"/>
                <a:cs typeface="Times New Roman" panose="02020603050405020304" pitchFamily="18" charset="0"/>
              </a:rPr>
              <a:t> </a:t>
            </a:r>
            <a:r>
              <a:rPr lang="en-US" altLang="zh-CN" sz="1600" dirty="0">
                <a:latin typeface="Times New Roman" panose="02020603050405020304" pitchFamily="18" charset="0"/>
                <a:ea typeface="+mn-ea"/>
                <a:cs typeface="Times New Roman" panose="02020603050405020304" pitchFamily="18" charset="0"/>
              </a:rPr>
              <a:t>vital</a:t>
            </a:r>
            <a:r>
              <a:rPr lang="zh-CN" altLang="en-US" sz="1600" dirty="0">
                <a:latin typeface="Times New Roman" panose="02020603050405020304" pitchFamily="18" charset="0"/>
                <a:ea typeface="+mn-ea"/>
                <a:cs typeface="Times New Roman" panose="02020603050405020304" pitchFamily="18" charset="0"/>
              </a:rPr>
              <a:t> </a:t>
            </a:r>
            <a:endParaRPr lang="en-US" altLang="zh-CN" sz="1600" dirty="0">
              <a:latin typeface="Times New Roman" panose="02020603050405020304" pitchFamily="18" charset="0"/>
              <a:ea typeface="+mn-ea"/>
              <a:cs typeface="Times New Roman" panose="02020603050405020304" pitchFamily="18" charset="0"/>
            </a:endParaRPr>
          </a:p>
          <a:p>
            <a:pPr algn="just"/>
            <a:r>
              <a:rPr lang="zh-CN" altLang="en-US" sz="1600" dirty="0">
                <a:latin typeface="Times New Roman" panose="02020603050405020304" pitchFamily="18" charset="0"/>
                <a:ea typeface="+mn-ea"/>
                <a:cs typeface="Times New Roman" panose="02020603050405020304" pitchFamily="18" charset="0"/>
              </a:rPr>
              <a:t>  </a:t>
            </a:r>
            <a:r>
              <a:rPr lang="en-US" altLang="ja-JP" sz="1600" dirty="0">
                <a:latin typeface="Times New Roman" panose="02020603050405020304" pitchFamily="18" charset="0"/>
                <a:ea typeface="+mn-ea"/>
                <a:cs typeface="Times New Roman" panose="02020603050405020304" pitchFamily="18" charset="0"/>
              </a:rPr>
              <a:t> biological significance</a:t>
            </a:r>
            <a:endParaRPr lang="zh-CN" altLang="en-US" sz="1600" dirty="0">
              <a:latin typeface="Times New Roman" panose="02020603050405020304" pitchFamily="18" charset="0"/>
              <a:ea typeface="+mn-ea"/>
              <a:cs typeface="Times New Roman" panose="02020603050405020304" pitchFamily="18" charset="0"/>
            </a:endParaRPr>
          </a:p>
        </p:txBody>
      </p:sp>
      <p:sp>
        <p:nvSpPr>
          <p:cNvPr id="14" name="文本框 17">
            <a:extLst>
              <a:ext uri="{FF2B5EF4-FFF2-40B4-BE49-F238E27FC236}">
                <a16:creationId xmlns:a16="http://schemas.microsoft.com/office/drawing/2014/main" id="{C7AA34DA-1FDC-B64A-8B07-0A43BAB317B7}"/>
              </a:ext>
            </a:extLst>
          </p:cNvPr>
          <p:cNvSpPr txBox="1"/>
          <p:nvPr/>
        </p:nvSpPr>
        <p:spPr>
          <a:xfrm>
            <a:off x="1068304" y="661830"/>
            <a:ext cx="5545855" cy="38561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sz="1600" dirty="0">
                <a:latin typeface="Times New Roman" panose="02020603050405020304" pitchFamily="18" charset="0"/>
                <a:ea typeface="+mn-ea"/>
                <a:cs typeface="Times New Roman" panose="02020603050405020304" pitchFamily="18" charset="0"/>
              </a:rPr>
              <a:t>⦁ </a:t>
            </a:r>
            <a:r>
              <a:rPr lang="en-US" altLang="zh-CN" sz="1600" dirty="0">
                <a:latin typeface="Times New Roman" panose="02020603050405020304" pitchFamily="18" charset="0"/>
                <a:ea typeface="+mn-ea"/>
                <a:cs typeface="Times New Roman" panose="02020603050405020304" pitchFamily="18" charset="0"/>
              </a:rPr>
              <a:t>Relate</a:t>
            </a:r>
            <a:r>
              <a:rPr lang="zh-CN" altLang="en-US" sz="1600" dirty="0">
                <a:latin typeface="Times New Roman" panose="02020603050405020304" pitchFamily="18" charset="0"/>
                <a:ea typeface="+mn-ea"/>
                <a:cs typeface="Times New Roman" panose="02020603050405020304" pitchFamily="18" charset="0"/>
              </a:rPr>
              <a:t> </a:t>
            </a:r>
            <a:r>
              <a:rPr lang="en-US" altLang="ja-JP" sz="1600" dirty="0">
                <a:latin typeface="Times New Roman" panose="02020603050405020304" pitchFamily="18" charset="0"/>
                <a:ea typeface="+mn-ea"/>
                <a:cs typeface="Times New Roman" panose="02020603050405020304" pitchFamily="18" charset="0"/>
              </a:rPr>
              <a:t>to the origin of life and key metabolic small molecule</a:t>
            </a:r>
            <a:r>
              <a:rPr lang="en-US" altLang="zh-CN" sz="1600" dirty="0">
                <a:latin typeface="Times New Roman" panose="02020603050405020304" pitchFamily="18" charset="0"/>
                <a:ea typeface="+mn-ea"/>
                <a:cs typeface="Times New Roman" panose="02020603050405020304" pitchFamily="18" charset="0"/>
              </a:rPr>
              <a:t>s</a:t>
            </a:r>
            <a:endParaRPr lang="zh-CN" altLang="en-US" sz="1600" dirty="0">
              <a:latin typeface="Times New Roman" panose="02020603050405020304" pitchFamily="18" charset="0"/>
              <a:ea typeface="+mn-ea"/>
              <a:cs typeface="Times New Roman" panose="02020603050405020304" pitchFamily="18" charset="0"/>
            </a:endParaRPr>
          </a:p>
        </p:txBody>
      </p:sp>
      <p:sp>
        <p:nvSpPr>
          <p:cNvPr id="15" name="文本框 17">
            <a:extLst>
              <a:ext uri="{FF2B5EF4-FFF2-40B4-BE49-F238E27FC236}">
                <a16:creationId xmlns:a16="http://schemas.microsoft.com/office/drawing/2014/main" id="{738E011A-48E9-514F-A8F2-3FF5F242B7F7}"/>
              </a:ext>
            </a:extLst>
          </p:cNvPr>
          <p:cNvSpPr txBox="1"/>
          <p:nvPr/>
        </p:nvSpPr>
        <p:spPr>
          <a:xfrm>
            <a:off x="6686394" y="808563"/>
            <a:ext cx="5354338" cy="700576"/>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sz="1600" dirty="0">
                <a:latin typeface="Times New Roman" panose="02020603050405020304" pitchFamily="18" charset="0"/>
                <a:ea typeface="+mn-ea"/>
                <a:cs typeface="Times New Roman" panose="02020603050405020304" pitchFamily="18" charset="0"/>
              </a:rPr>
              <a:t>⦁ </a:t>
            </a:r>
            <a:r>
              <a:rPr lang="en-US" altLang="zh-CN" sz="1600" dirty="0">
                <a:latin typeface="Times New Roman" panose="02020603050405020304" pitchFamily="18" charset="0"/>
                <a:ea typeface="+mn-ea"/>
                <a:cs typeface="Times New Roman" panose="02020603050405020304" pitchFamily="18" charset="0"/>
              </a:rPr>
              <a:t>Determination of a variety of microbial</a:t>
            </a:r>
            <a:r>
              <a:rPr lang="zh-CN" altLang="en-US" sz="1600" dirty="0">
                <a:latin typeface="Times New Roman" panose="02020603050405020304" pitchFamily="18" charset="0"/>
                <a:ea typeface="+mn-ea"/>
                <a:cs typeface="Times New Roman" panose="02020603050405020304" pitchFamily="18" charset="0"/>
              </a:rPr>
              <a:t> </a:t>
            </a:r>
            <a:r>
              <a:rPr lang="en-US" altLang="zh-CN" sz="1600" dirty="0" err="1">
                <a:latin typeface="Times New Roman" panose="02020603050405020304" pitchFamily="18" charset="0"/>
                <a:ea typeface="+mn-ea"/>
                <a:cs typeface="Times New Roman" panose="02020603050405020304" pitchFamily="18" charset="0"/>
              </a:rPr>
              <a:t>pterins</a:t>
            </a:r>
            <a:r>
              <a:rPr lang="en-US" altLang="zh-CN" sz="1600" dirty="0">
                <a:latin typeface="Times New Roman" panose="02020603050405020304" pitchFamily="18" charset="0"/>
                <a:ea typeface="+mn-ea"/>
                <a:cs typeface="Times New Roman" panose="02020603050405020304" pitchFamily="18" charset="0"/>
              </a:rPr>
              <a:t> in the marine environment has only been reported rarely.</a:t>
            </a:r>
            <a:endParaRPr lang="zh-CN" altLang="en-US" sz="1600" dirty="0">
              <a:latin typeface="Times New Roman" panose="02020603050405020304" pitchFamily="18" charset="0"/>
              <a:ea typeface="+mn-ea"/>
              <a:cs typeface="Times New Roman" panose="02020603050405020304" pitchFamily="18" charset="0"/>
            </a:endParaRPr>
          </a:p>
        </p:txBody>
      </p:sp>
      <p:sp>
        <p:nvSpPr>
          <p:cNvPr id="16" name="文本框 17">
            <a:extLst>
              <a:ext uri="{FF2B5EF4-FFF2-40B4-BE49-F238E27FC236}">
                <a16:creationId xmlns:a16="http://schemas.microsoft.com/office/drawing/2014/main" id="{B69EFFA4-4E30-3F4E-96E1-5704CAD4E388}"/>
              </a:ext>
            </a:extLst>
          </p:cNvPr>
          <p:cNvSpPr txBox="1"/>
          <p:nvPr/>
        </p:nvSpPr>
        <p:spPr>
          <a:xfrm>
            <a:off x="6686394" y="1475469"/>
            <a:ext cx="5068726" cy="38561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sz="1600" dirty="0">
                <a:latin typeface="Times New Roman" panose="02020603050405020304" pitchFamily="18" charset="0"/>
                <a:ea typeface="+mn-ea"/>
                <a:cs typeface="Times New Roman" panose="02020603050405020304" pitchFamily="18" charset="0"/>
              </a:rPr>
              <a:t>⦁ </a:t>
            </a:r>
            <a:r>
              <a:rPr lang="en-US" altLang="zh-CN" sz="1600" dirty="0">
                <a:latin typeface="Times New Roman" panose="02020603050405020304" pitchFamily="18" charset="0"/>
                <a:ea typeface="+mn-ea"/>
                <a:cs typeface="Times New Roman" panose="02020603050405020304" pitchFamily="18" charset="0"/>
              </a:rPr>
              <a:t>L</a:t>
            </a:r>
            <a:r>
              <a:rPr lang="en-US" sz="1600" dirty="0">
                <a:latin typeface="Times New Roman" panose="02020603050405020304" pitchFamily="18" charset="0"/>
                <a:cs typeface="Times New Roman" panose="02020603050405020304" pitchFamily="18" charset="0"/>
              </a:rPr>
              <a:t>imited to a single </a:t>
            </a:r>
            <a:r>
              <a:rPr lang="en-US" sz="1600" dirty="0" err="1">
                <a:latin typeface="Times New Roman" panose="02020603050405020304" pitchFamily="18" charset="0"/>
                <a:cs typeface="Times New Roman" panose="02020603050405020304" pitchFamily="18" charset="0"/>
              </a:rPr>
              <a:t>pterin</a:t>
            </a:r>
            <a:r>
              <a:rPr lang="en-US" altLang="zh-CN" sz="1600" dirty="0" err="1">
                <a:latin typeface="Times New Roman" panose="02020603050405020304" pitchFamily="18" charset="0"/>
                <a:cs typeface="Times New Roman" panose="02020603050405020304" pitchFamily="18" charset="0"/>
              </a:rPr>
              <a:t>s</a:t>
            </a:r>
            <a:r>
              <a:rPr lang="en-US" sz="1600" dirty="0">
                <a:latin typeface="Times New Roman" panose="02020603050405020304" pitchFamily="18" charset="0"/>
                <a:cs typeface="Times New Roman" panose="02020603050405020304" pitchFamily="18" charset="0"/>
              </a:rPr>
              <a:t> or special sample in the </a:t>
            </a:r>
            <a:r>
              <a:rPr lang="en-US" altLang="zh-CN" sz="1600" dirty="0">
                <a:latin typeface="Times New Roman" panose="02020603050405020304" pitchFamily="18" charset="0"/>
                <a:cs typeface="Times New Roman" panose="02020603050405020304" pitchFamily="18" charset="0"/>
              </a:rPr>
              <a:t>ocean.</a:t>
            </a:r>
            <a:endParaRPr lang="zh-CN" altLang="en-US" sz="1600" dirty="0">
              <a:latin typeface="Times New Roman" panose="02020603050405020304" pitchFamily="18" charset="0"/>
              <a:ea typeface="+mn-ea"/>
              <a:cs typeface="Times New Roman" panose="02020603050405020304" pitchFamily="18" charset="0"/>
            </a:endParaRPr>
          </a:p>
        </p:txBody>
      </p:sp>
      <p:sp>
        <p:nvSpPr>
          <p:cNvPr id="17" name="文本框 17">
            <a:extLst>
              <a:ext uri="{FF2B5EF4-FFF2-40B4-BE49-F238E27FC236}">
                <a16:creationId xmlns:a16="http://schemas.microsoft.com/office/drawing/2014/main" id="{4DE47D40-AE67-E041-B3B7-F9EE2B1C4F26}"/>
              </a:ext>
            </a:extLst>
          </p:cNvPr>
          <p:cNvSpPr txBox="1"/>
          <p:nvPr/>
        </p:nvSpPr>
        <p:spPr>
          <a:xfrm>
            <a:off x="6686730" y="1868695"/>
            <a:ext cx="5068726" cy="700576"/>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sz="1600" dirty="0">
                <a:latin typeface="Times New Roman" panose="02020603050405020304" pitchFamily="18" charset="0"/>
                <a:ea typeface="+mn-ea"/>
                <a:cs typeface="Times New Roman" panose="02020603050405020304" pitchFamily="18" charset="0"/>
              </a:rPr>
              <a:t>⦁ </a:t>
            </a:r>
            <a:r>
              <a:rPr lang="en-US" altLang="zh-CN" sz="1600" dirty="0">
                <a:latin typeface="Times New Roman" panose="02020603050405020304" pitchFamily="18" charset="0"/>
                <a:ea typeface="+mn-ea"/>
                <a:cs typeface="Times New Roman" panose="02020603050405020304" pitchFamily="18" charset="0"/>
              </a:rPr>
              <a:t>C</a:t>
            </a:r>
            <a:r>
              <a:rPr lang="en-US" altLang="ja-JP" sz="1600" dirty="0">
                <a:latin typeface="Times New Roman" panose="02020603050405020304" pitchFamily="18" charset="0"/>
                <a:ea typeface="+mn-ea"/>
                <a:cs typeface="Times New Roman" panose="02020603050405020304" pitchFamily="18" charset="0"/>
              </a:rPr>
              <a:t>omposition and spatial and temporal distribution of </a:t>
            </a:r>
            <a:r>
              <a:rPr lang="en-US" altLang="ja-JP" sz="1600" dirty="0" err="1">
                <a:latin typeface="Times New Roman" panose="02020603050405020304" pitchFamily="18" charset="0"/>
                <a:ea typeface="+mn-ea"/>
                <a:cs typeface="Times New Roman" panose="02020603050405020304" pitchFamily="18" charset="0"/>
              </a:rPr>
              <a:t>pterotropin</a:t>
            </a:r>
            <a:r>
              <a:rPr lang="en-US" altLang="ja-JP" sz="1600" dirty="0">
                <a:latin typeface="Times New Roman" panose="02020603050405020304" pitchFamily="18" charset="0"/>
                <a:ea typeface="+mn-ea"/>
                <a:cs typeface="Times New Roman" panose="02020603050405020304" pitchFamily="18" charset="0"/>
              </a:rPr>
              <a:t> in different marine environments are still </a:t>
            </a:r>
            <a:r>
              <a:rPr lang="en-US" altLang="zh-CN" sz="1600" dirty="0">
                <a:latin typeface="Times New Roman" panose="02020603050405020304" pitchFamily="18" charset="0"/>
                <a:ea typeface="+mn-ea"/>
                <a:cs typeface="Times New Roman" panose="02020603050405020304" pitchFamily="18" charset="0"/>
              </a:rPr>
              <a:t>gap.</a:t>
            </a:r>
            <a:endParaRPr lang="zh-CN" altLang="en-US" sz="1600" dirty="0">
              <a:latin typeface="Times New Roman" panose="02020603050405020304" pitchFamily="18" charset="0"/>
              <a:ea typeface="+mn-ea"/>
              <a:cs typeface="Times New Roman" panose="02020603050405020304" pitchFamily="18" charset="0"/>
            </a:endParaRPr>
          </a:p>
        </p:txBody>
      </p:sp>
      <p:sp>
        <p:nvSpPr>
          <p:cNvPr id="18" name="Left Bracket 17">
            <a:extLst>
              <a:ext uri="{FF2B5EF4-FFF2-40B4-BE49-F238E27FC236}">
                <a16:creationId xmlns:a16="http://schemas.microsoft.com/office/drawing/2014/main" id="{90237478-AB1E-114C-A9D3-2074883E8E50}"/>
              </a:ext>
            </a:extLst>
          </p:cNvPr>
          <p:cNvSpPr/>
          <p:nvPr/>
        </p:nvSpPr>
        <p:spPr>
          <a:xfrm>
            <a:off x="792061" y="862204"/>
            <a:ext cx="148716" cy="1779396"/>
          </a:xfrm>
          <a:prstGeom prst="leftBracket">
            <a:avLst/>
          </a:prstGeom>
          <a:ln w="1905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84759FC3-FFB0-8747-9D85-5375AA9C6E68}"/>
              </a:ext>
            </a:extLst>
          </p:cNvPr>
          <p:cNvSpPr/>
          <p:nvPr/>
        </p:nvSpPr>
        <p:spPr>
          <a:xfrm>
            <a:off x="6557914" y="886637"/>
            <a:ext cx="148717" cy="1654859"/>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rgbClr val="C00000"/>
                </a:solidFill>
              </a:rPr>
              <a:t> </a:t>
            </a:r>
            <a:endParaRPr lang="en-US" dirty="0">
              <a:solidFill>
                <a:srgbClr val="C00000"/>
              </a:solidFill>
            </a:endParaRPr>
          </a:p>
        </p:txBody>
      </p:sp>
      <p:sp>
        <p:nvSpPr>
          <p:cNvPr id="3" name="Rectangle 2">
            <a:extLst>
              <a:ext uri="{FF2B5EF4-FFF2-40B4-BE49-F238E27FC236}">
                <a16:creationId xmlns:a16="http://schemas.microsoft.com/office/drawing/2014/main" id="{96A33AB4-017E-6246-A8E1-FCF0B74F851B}"/>
              </a:ext>
            </a:extLst>
          </p:cNvPr>
          <p:cNvSpPr/>
          <p:nvPr/>
        </p:nvSpPr>
        <p:spPr>
          <a:xfrm>
            <a:off x="2273804" y="2821995"/>
            <a:ext cx="1338828" cy="369332"/>
          </a:xfrm>
          <a:prstGeom prst="rect">
            <a:avLst/>
          </a:prstGeom>
        </p:spPr>
        <p:txBody>
          <a:bodyPr wrap="none">
            <a:spAutoFit/>
          </a:bodyPr>
          <a:lstStyle/>
          <a:p>
            <a:r>
              <a:rPr lang="en-US" altLang="zh-CN" dirty="0">
                <a:solidFill>
                  <a:srgbClr val="FF0000"/>
                </a:solidFill>
                <a:latin typeface="Times New Roman" panose="02020603050405020304" pitchFamily="18" charset="0"/>
                <a:cs typeface="Times New Roman" panose="02020603050405020304" pitchFamily="18" charset="0"/>
              </a:rPr>
              <a:t>Significance</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64E76B7-D010-714E-9F79-C23CD282BEAA}"/>
              </a:ext>
            </a:extLst>
          </p:cNvPr>
          <p:cNvSpPr/>
          <p:nvPr/>
        </p:nvSpPr>
        <p:spPr>
          <a:xfrm>
            <a:off x="8358134" y="2686652"/>
            <a:ext cx="1330814" cy="338554"/>
          </a:xfrm>
          <a:prstGeom prst="rect">
            <a:avLst/>
          </a:prstGeom>
        </p:spPr>
        <p:txBody>
          <a:bodyPr wrap="none">
            <a:spAutoFit/>
          </a:bodyPr>
          <a:lstStyle/>
          <a:p>
            <a:r>
              <a:rPr lang="en-US" altLang="zh-CN" sz="1600" dirty="0">
                <a:solidFill>
                  <a:schemeClr val="bg1"/>
                </a:solidFill>
                <a:latin typeface="Times New Roman" panose="02020603050405020304" pitchFamily="18" charset="0"/>
                <a:cs typeface="Times New Roman" panose="02020603050405020304" pitchFamily="18" charset="0"/>
              </a:rPr>
              <a:t>Research</a:t>
            </a:r>
            <a:r>
              <a:rPr lang="zh-CN" altLang="en-US" sz="1600" dirty="0">
                <a:solidFill>
                  <a:schemeClr val="bg1"/>
                </a:solidFill>
                <a:latin typeface="Times New Roman" panose="02020603050405020304" pitchFamily="18" charset="0"/>
                <a:cs typeface="Times New Roman" panose="02020603050405020304" pitchFamily="18" charset="0"/>
              </a:rPr>
              <a:t> </a:t>
            </a:r>
            <a:r>
              <a:rPr lang="en-US" altLang="zh-CN" sz="1600" dirty="0">
                <a:solidFill>
                  <a:schemeClr val="bg1"/>
                </a:solidFill>
                <a:latin typeface="Times New Roman" panose="02020603050405020304" pitchFamily="18" charset="0"/>
                <a:cs typeface="Times New Roman" panose="02020603050405020304" pitchFamily="18" charset="0"/>
              </a:rPr>
              <a:t>Gap</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24" name="Slide Number Placeholder 2">
            <a:extLst>
              <a:ext uri="{FF2B5EF4-FFF2-40B4-BE49-F238E27FC236}">
                <a16:creationId xmlns:a16="http://schemas.microsoft.com/office/drawing/2014/main" id="{CD25ADFF-2D5A-8B4B-AF7B-9FBDC7CB94C0}"/>
              </a:ext>
            </a:extLst>
          </p:cNvPr>
          <p:cNvSpPr txBox="1">
            <a:spLocks/>
          </p:cNvSpPr>
          <p:nvPr/>
        </p:nvSpPr>
        <p:spPr>
          <a:xfrm>
            <a:off x="11768860" y="24528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8</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6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5">
            <a:extLst>
              <a:ext uri="{FF2B5EF4-FFF2-40B4-BE49-F238E27FC236}">
                <a16:creationId xmlns:a16="http://schemas.microsoft.com/office/drawing/2014/main" id="{01745F57-9334-3F4F-85F3-A51EF127D15B}"/>
              </a:ext>
            </a:extLst>
          </p:cNvPr>
          <p:cNvSpPr/>
          <p:nvPr/>
        </p:nvSpPr>
        <p:spPr>
          <a:xfrm>
            <a:off x="208236" y="200224"/>
            <a:ext cx="5311818" cy="37970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011893"/>
                </a:solidFill>
                <a:latin typeface="Microsoft YaHei" panose="020B0503020204020204" pitchFamily="34" charset="-122"/>
                <a:ea typeface="Microsoft YaHei" panose="020B0503020204020204" pitchFamily="34" charset="-122"/>
              </a:rPr>
              <a:t>Method</a:t>
            </a:r>
            <a:r>
              <a:rPr kumimoji="1" lang="zh-CN" altLang="en-US" b="1" dirty="0">
                <a:solidFill>
                  <a:srgbClr val="011893"/>
                </a:solidFill>
                <a:latin typeface="Microsoft YaHei" panose="020B0503020204020204" pitchFamily="34" charset="-122"/>
                <a:ea typeface="Microsoft YaHei" panose="020B0503020204020204" pitchFamily="34" charset="-122"/>
              </a:rPr>
              <a:t> </a:t>
            </a:r>
            <a:r>
              <a:rPr kumimoji="1" lang="en-US" altLang="zh-CN" b="1" dirty="0">
                <a:solidFill>
                  <a:srgbClr val="011893"/>
                </a:solidFill>
                <a:latin typeface="Microsoft YaHei" panose="020B0503020204020204" pitchFamily="34" charset="-122"/>
                <a:ea typeface="Microsoft YaHei" panose="020B0503020204020204" pitchFamily="34" charset="-122"/>
              </a:rPr>
              <a:t>e</a:t>
            </a:r>
            <a:r>
              <a:rPr kumimoji="1" lang="en-US" altLang="ja-JP" b="1" dirty="0">
                <a:solidFill>
                  <a:srgbClr val="011893"/>
                </a:solidFill>
                <a:latin typeface="Microsoft YaHei" panose="020B0503020204020204" pitchFamily="34" charset="-122"/>
                <a:ea typeface="Microsoft YaHei" panose="020B0503020204020204" pitchFamily="34" charset="-122"/>
              </a:rPr>
              <a:t>stablishment and optimization </a:t>
            </a:r>
            <a:endParaRPr kumimoji="1" lang="zh-CN" altLang="en-US" b="1" dirty="0">
              <a:solidFill>
                <a:srgbClr val="011893"/>
              </a:solidFill>
              <a:latin typeface="Microsoft YaHei" panose="020B0503020204020204" pitchFamily="34" charset="-122"/>
              <a:ea typeface="Microsoft YaHei" panose="020B0503020204020204" pitchFamily="34" charset="-122"/>
            </a:endParaRPr>
          </a:p>
        </p:txBody>
      </p:sp>
      <p:sp>
        <p:nvSpPr>
          <p:cNvPr id="5" name="文本框 17">
            <a:extLst>
              <a:ext uri="{FF2B5EF4-FFF2-40B4-BE49-F238E27FC236}">
                <a16:creationId xmlns:a16="http://schemas.microsoft.com/office/drawing/2014/main" id="{9330F6FA-7E1F-724B-8715-01F94C494FAF}"/>
              </a:ext>
            </a:extLst>
          </p:cNvPr>
          <p:cNvSpPr txBox="1"/>
          <p:nvPr/>
        </p:nvSpPr>
        <p:spPr>
          <a:xfrm>
            <a:off x="1085751" y="966796"/>
            <a:ext cx="5172809" cy="422488"/>
          </a:xfrm>
          <a:prstGeom prst="rect">
            <a:avLst/>
          </a:prstGeom>
          <a:noFill/>
        </p:spPr>
        <p:txBody>
          <a:bodyPr wrap="square" rtlCol="0">
            <a:spAutoFit/>
          </a:bodyPr>
          <a:lstStyle>
            <a:defPPr>
              <a:defRPr lang="zh-CN"/>
            </a:defPPr>
            <a:lvl1pPr marR="0" lvl="0" indent="0" algn="ctr" fontAlgn="auto">
              <a:lnSpc>
                <a:spcPct val="13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微软雅黑"/>
                <a:ea typeface="微软雅黑"/>
              </a:defRPr>
            </a:lvl1pPr>
          </a:lstStyle>
          <a:p>
            <a:pPr algn="just"/>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Processing</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protocol</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of</a:t>
            </a:r>
            <a:r>
              <a:rPr lang="zh-CN" altLang="en-US" b="1" dirty="0">
                <a:latin typeface="Times New Roman" panose="02020603050405020304" pitchFamily="18" charset="0"/>
                <a:ea typeface="+mn-ea"/>
                <a:cs typeface="Times New Roman" panose="02020603050405020304" pitchFamily="18" charset="0"/>
              </a:rPr>
              <a:t> </a:t>
            </a:r>
            <a:r>
              <a:rPr lang="en-US" altLang="zh-CN" b="1" dirty="0">
                <a:latin typeface="Times New Roman" panose="02020603050405020304" pitchFamily="18" charset="0"/>
                <a:ea typeface="+mn-ea"/>
                <a:cs typeface="Times New Roman" panose="02020603050405020304" pitchFamily="18" charset="0"/>
              </a:rPr>
              <a:t>microbial</a:t>
            </a:r>
            <a:r>
              <a:rPr lang="zh-CN" altLang="en-US" b="1" dirty="0">
                <a:latin typeface="Times New Roman" panose="02020603050405020304" pitchFamily="18" charset="0"/>
                <a:ea typeface="+mn-ea"/>
                <a:cs typeface="Times New Roman" panose="02020603050405020304" pitchFamily="18" charset="0"/>
              </a:rPr>
              <a:t> </a:t>
            </a:r>
            <a:r>
              <a:rPr lang="en-US" altLang="zh-CN" b="1" dirty="0" err="1">
                <a:latin typeface="Times New Roman" panose="02020603050405020304" pitchFamily="18" charset="0"/>
                <a:ea typeface="+mn-ea"/>
                <a:cs typeface="Times New Roman" panose="02020603050405020304" pitchFamily="18" charset="0"/>
              </a:rPr>
              <a:t>pterins</a:t>
            </a:r>
            <a:r>
              <a:rPr lang="zh-CN" altLang="en-US" b="1" dirty="0">
                <a:latin typeface="Times New Roman" panose="02020603050405020304" pitchFamily="18" charset="0"/>
                <a:ea typeface="+mn-ea"/>
                <a:cs typeface="Times New Roman" panose="02020603050405020304" pitchFamily="18" charset="0"/>
              </a:rPr>
              <a:t> </a:t>
            </a:r>
          </a:p>
        </p:txBody>
      </p:sp>
      <p:pic>
        <p:nvPicPr>
          <p:cNvPr id="21" name="Picture 20">
            <a:extLst>
              <a:ext uri="{FF2B5EF4-FFF2-40B4-BE49-F238E27FC236}">
                <a16:creationId xmlns:a16="http://schemas.microsoft.com/office/drawing/2014/main" id="{E5FD3E45-59DD-EB4E-BF9B-F1F42E518D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5991" y="1575046"/>
            <a:ext cx="10520017" cy="5195290"/>
          </a:xfrm>
          <a:prstGeom prst="rect">
            <a:avLst/>
          </a:prstGeom>
          <a:ln>
            <a:solidFill>
              <a:schemeClr val="bg2">
                <a:lumMod val="75000"/>
              </a:schemeClr>
            </a:solidFill>
          </a:ln>
        </p:spPr>
      </p:pic>
      <p:sp>
        <p:nvSpPr>
          <p:cNvPr id="6" name="Slide Number Placeholder 2">
            <a:extLst>
              <a:ext uri="{FF2B5EF4-FFF2-40B4-BE49-F238E27FC236}">
                <a16:creationId xmlns:a16="http://schemas.microsoft.com/office/drawing/2014/main" id="{F664117F-90DC-0649-94CC-5EACC41FC316}"/>
              </a:ext>
            </a:extLst>
          </p:cNvPr>
          <p:cNvSpPr txBox="1">
            <a:spLocks/>
          </p:cNvSpPr>
          <p:nvPr/>
        </p:nvSpPr>
        <p:spPr>
          <a:xfrm>
            <a:off x="11718060" y="214807"/>
            <a:ext cx="388947"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chemeClr val="bg1"/>
                </a:solidFill>
                <a:latin typeface="Times New Roman" panose="02020603050405020304" pitchFamily="18" charset="0"/>
                <a:cs typeface="Times New Roman" panose="02020603050405020304" pitchFamily="18" charset="0"/>
              </a:rPr>
              <a:pPr/>
              <a:t>9</a:t>
            </a:fld>
            <a:endParaRPr lang="zh-CN" altLang="en-US" sz="1400" dirty="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770D496-0ADA-0E4C-8421-A26F713C9BA1}"/>
              </a:ext>
            </a:extLst>
          </p:cNvPr>
          <p:cNvSpPr/>
          <p:nvPr/>
        </p:nvSpPr>
        <p:spPr>
          <a:xfrm>
            <a:off x="928740" y="6391532"/>
            <a:ext cx="2962540" cy="338554"/>
          </a:xfrm>
          <a:prstGeom prst="rect">
            <a:avLst/>
          </a:prstGeom>
        </p:spPr>
        <p:txBody>
          <a:bodyPr wrap="square">
            <a:spAutoFit/>
          </a:bodyPr>
          <a:lstStyle/>
          <a:p>
            <a:r>
              <a:rPr lang="en-US" altLang="zh-CN" sz="1600" dirty="0">
                <a:latin typeface="Times New Roman" panose="02020603050405020304" pitchFamily="18" charset="0"/>
                <a:ea typeface="SimSun" panose="02010600030101010101" pitchFamily="2" charset="-122"/>
              </a:rPr>
              <a:t>(</a:t>
            </a:r>
            <a:r>
              <a:rPr lang="en-US" sz="1600" dirty="0" err="1">
                <a:latin typeface="Times New Roman" panose="02020603050405020304" pitchFamily="18" charset="0"/>
                <a:ea typeface="SimSun" panose="02010600030101010101" pitchFamily="2" charset="-122"/>
              </a:rPr>
              <a:t>Suffridge</a:t>
            </a:r>
            <a:r>
              <a:rPr lang="zh-CN" altLang="en-US" sz="1600" dirty="0">
                <a:latin typeface="Times New Roman" panose="02020603050405020304" pitchFamily="18" charset="0"/>
                <a:ea typeface="SimSun" panose="02010600030101010101" pitchFamily="2" charset="-122"/>
              </a:rPr>
              <a:t> </a:t>
            </a:r>
            <a:r>
              <a:rPr lang="en-US" altLang="zh-CN" sz="1600" dirty="0">
                <a:latin typeface="Times New Roman" panose="02020603050405020304" pitchFamily="18" charset="0"/>
                <a:ea typeface="SimSun" panose="02010600030101010101" pitchFamily="2" charset="-122"/>
              </a:rPr>
              <a:t>and</a:t>
            </a:r>
            <a:r>
              <a:rPr lang="zh-CN" altLang="en-US" sz="1600" dirty="0">
                <a:latin typeface="Times New Roman" panose="02020603050405020304" pitchFamily="18" charset="0"/>
                <a:ea typeface="SimSun" panose="02010600030101010101" pitchFamily="2" charset="-122"/>
              </a:rPr>
              <a:t> </a:t>
            </a:r>
            <a:r>
              <a:rPr lang="en-US" altLang="zh-CN" sz="1600" dirty="0">
                <a:latin typeface="Times New Roman" panose="02020603050405020304" pitchFamily="18" charset="0"/>
                <a:ea typeface="SimSun" panose="02010600030101010101" pitchFamily="2" charset="-122"/>
              </a:rPr>
              <a:t>Sergio,</a:t>
            </a:r>
            <a:r>
              <a:rPr lang="zh-CN" altLang="en-US" sz="1600" dirty="0">
                <a:latin typeface="Times New Roman" panose="02020603050405020304" pitchFamily="18" charset="0"/>
                <a:ea typeface="SimSun" panose="02010600030101010101" pitchFamily="2" charset="-122"/>
              </a:rPr>
              <a:t> </a:t>
            </a:r>
            <a:r>
              <a:rPr lang="en-US" altLang="zh-CN" sz="1600" dirty="0">
                <a:latin typeface="Times New Roman" panose="02020603050405020304" pitchFamily="18" charset="0"/>
                <a:ea typeface="SimSun" panose="02010600030101010101" pitchFamily="2" charset="-122"/>
              </a:rPr>
              <a:t>2017)</a:t>
            </a:r>
            <a:r>
              <a:rPr lang="en-US" sz="1600" dirty="0">
                <a:latin typeface="Times New Roman" panose="02020603050405020304" pitchFamily="18" charset="0"/>
                <a:ea typeface="SimSun" panose="02010600030101010101" pitchFamily="2" charset="-122"/>
              </a:rPr>
              <a:t> </a:t>
            </a:r>
            <a:endParaRPr lang="en-US" sz="1600" dirty="0"/>
          </a:p>
        </p:txBody>
      </p:sp>
      <p:sp>
        <p:nvSpPr>
          <p:cNvPr id="7" name="Rectangle 6">
            <a:extLst>
              <a:ext uri="{FF2B5EF4-FFF2-40B4-BE49-F238E27FC236}">
                <a16:creationId xmlns:a16="http://schemas.microsoft.com/office/drawing/2014/main" id="{774F37A6-81CB-024D-B428-5A7B36D42A85}"/>
              </a:ext>
            </a:extLst>
          </p:cNvPr>
          <p:cNvSpPr/>
          <p:nvPr/>
        </p:nvSpPr>
        <p:spPr>
          <a:xfrm>
            <a:off x="928740" y="2649322"/>
            <a:ext cx="1700160" cy="369332"/>
          </a:xfrm>
          <a:prstGeom prst="rect">
            <a:avLst/>
          </a:prstGeom>
        </p:spPr>
        <p:txBody>
          <a:bodyPr wrap="square">
            <a:spAutoFit/>
          </a:bodyPr>
          <a:lstStyle/>
          <a:p>
            <a:r>
              <a:rPr lang="en-US" altLang="zh-CN" dirty="0">
                <a:latin typeface="Times New Roman" panose="02020603050405020304" pitchFamily="18" charset="0"/>
                <a:ea typeface="SimSun" panose="02010600030101010101" pitchFamily="2" charset="-122"/>
              </a:rPr>
              <a:t>Water</a:t>
            </a:r>
            <a:r>
              <a:rPr lang="zh-CN" altLang="en-US" dirty="0">
                <a:latin typeface="Times New Roman" panose="02020603050405020304" pitchFamily="18" charset="0"/>
                <a:ea typeface="SimSun" panose="02010600030101010101" pitchFamily="2" charset="-122"/>
              </a:rPr>
              <a:t> </a:t>
            </a:r>
            <a:r>
              <a:rPr lang="en-US" altLang="zh-CN" dirty="0">
                <a:latin typeface="Times New Roman" panose="02020603050405020304" pitchFamily="18" charset="0"/>
                <a:ea typeface="SimSun" panose="02010600030101010101" pitchFamily="2" charset="-122"/>
              </a:rPr>
              <a:t>Sampling</a:t>
            </a:r>
            <a:endParaRPr lang="en-US" dirty="0"/>
          </a:p>
        </p:txBody>
      </p:sp>
      <p:sp>
        <p:nvSpPr>
          <p:cNvPr id="8" name="Slide Number Placeholder 2">
            <a:extLst>
              <a:ext uri="{FF2B5EF4-FFF2-40B4-BE49-F238E27FC236}">
                <a16:creationId xmlns:a16="http://schemas.microsoft.com/office/drawing/2014/main" id="{6FF0049E-77AA-F849-8BD7-30F77DF9A39F}"/>
              </a:ext>
            </a:extLst>
          </p:cNvPr>
          <p:cNvSpPr txBox="1">
            <a:spLocks/>
          </p:cNvSpPr>
          <p:nvPr/>
        </p:nvSpPr>
        <p:spPr>
          <a:xfrm>
            <a:off x="11696852" y="229347"/>
            <a:ext cx="509108"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284F9-D846-4B44-AE54-1E215C2528A4}" type="slidenum">
              <a:rPr lang="zh-CN" altLang="en-US" sz="1400" smtClean="0">
                <a:solidFill>
                  <a:srgbClr val="0432FF"/>
                </a:solidFill>
                <a:latin typeface="Times New Roman" panose="02020603050405020304" pitchFamily="18" charset="0"/>
                <a:cs typeface="Times New Roman" panose="02020603050405020304" pitchFamily="18" charset="0"/>
              </a:rPr>
              <a:pPr/>
              <a:t>9</a:t>
            </a:fld>
            <a:endParaRPr lang="zh-CN" altLang="en-US" sz="1400" dirty="0">
              <a:solidFill>
                <a:srgbClr val="0432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4A24B4E-FED5-E048-81BE-273884AB1C8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8860666" y="-1"/>
            <a:ext cx="3299234" cy="1481071"/>
          </a:xfrm>
          <a:prstGeom prst="rect">
            <a:avLst/>
          </a:prstGeom>
          <a:solidFill>
            <a:schemeClr val="bg1">
              <a:lumMod val="65000"/>
            </a:schemeClr>
          </a:solidFill>
        </p:spPr>
      </p:pic>
    </p:spTree>
    <p:extLst>
      <p:ext uri="{BB962C8B-B14F-4D97-AF65-F5344CB8AC3E}">
        <p14:creationId xmlns:p14="http://schemas.microsoft.com/office/powerpoint/2010/main" val="163664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标准排版">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21891</TotalTime>
  <Words>2426</Words>
  <Application>Microsoft Macintosh PowerPoint</Application>
  <PresentationFormat>Widescreen</PresentationFormat>
  <Paragraphs>427</Paragraphs>
  <Slides>22</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DengXian</vt:lpstr>
      <vt:lpstr>DengXian</vt:lpstr>
      <vt:lpstr>Kai</vt:lpstr>
      <vt:lpstr>微软雅黑</vt:lpstr>
      <vt:lpstr>微软雅黑</vt:lpstr>
      <vt:lpstr>新細明體</vt:lpstr>
      <vt:lpstr>SimSun</vt:lpstr>
      <vt:lpstr>游ゴシック</vt:lpstr>
      <vt:lpstr>Arial</vt:lpstr>
      <vt:lpstr>Calibri</vt:lpstr>
      <vt:lpstr>Helvetica</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林 佩弦</dc:creator>
  <cp:lastModifiedBy>Kang Mei</cp:lastModifiedBy>
  <cp:revision>473</cp:revision>
  <cp:lastPrinted>2023-10-11T03:55:18Z</cp:lastPrinted>
  <dcterms:created xsi:type="dcterms:W3CDTF">2019-12-06T03:38:09Z</dcterms:created>
  <dcterms:modified xsi:type="dcterms:W3CDTF">2024-01-07T13:04:35Z</dcterms:modified>
</cp:coreProperties>
</file>